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charts/chart1.xml" ContentType="application/vnd.openxmlformats-officedocument.drawingml.chart+xml"/>
  <Override PartName="/ppt/theme/themeOverride4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5.xml" ContentType="application/vnd.openxmlformats-officedocument.themeOverr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drawings/drawing1.xml" ContentType="application/vnd.openxmlformats-officedocument.drawingml.chartshapes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notesSlides/notesSlide1.xml" ContentType="application/vnd.openxmlformats-officedocument.presentationml.notesSlide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drawings/drawing2.xml" ContentType="application/vnd.openxmlformats-officedocument.drawingml.chartshapes+xml"/>
  <Override PartName="/ppt/charts/chart12.xml" ContentType="application/vnd.openxmlformats-officedocument.drawingml.chart+xml"/>
  <Override PartName="/ppt/drawings/drawing3.xml" ContentType="application/vnd.openxmlformats-officedocument.drawingml.chartshapes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7.xml" ContentType="application/vnd.ms-office.chartstyle+xml"/>
  <Override PartName="/ppt/charts/colors7.xml" ContentType="application/vnd.ms-office.chartcolorstyle+xml"/>
  <Override PartName="/ppt/charts/style8.xml" ContentType="application/vnd.ms-office.chartstyle+xml"/>
  <Override PartName="/ppt/charts/colors8.xml" ContentType="application/vnd.ms-office.chartcolorstyle+xml"/>
  <Override PartName="/ppt/charts/colors9.xml" ContentType="application/vnd.ms-office.chartcolorstyle+xml"/>
  <Override PartName="/ppt/charts/style9.xml" ContentType="application/vnd.ms-office.chartstyle+xml"/>
  <Override PartName="/ppt/charts/colors10.xml" ContentType="application/vnd.ms-office.chartcolorstyle+xml"/>
  <Override PartName="/ppt/charts/style10.xml" ContentType="application/vnd.ms-office.chartstyle+xml"/>
  <Override PartName="/ppt/charts/style11.xml" ContentType="application/vnd.ms-office.chartstyle+xml"/>
  <Override PartName="/ppt/charts/colors11.xml" ContentType="application/vnd.ms-office.chartcolorstyle+xml"/>
  <Override PartName="/ppt/charts/style12.xml" ContentType="application/vnd.ms-office.chartstyle+xml"/>
  <Override PartName="/ppt/charts/colors12.xml" ContentType="application/vnd.ms-office.chartcolorstyle+xml"/>
  <Override PartName="/ppt/charts/colors13.xml" ContentType="application/vnd.ms-office.chartcolorstyle+xml"/>
  <Override PartName="/ppt/charts/style1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309" r:id="rId2"/>
    <p:sldId id="314" r:id="rId3"/>
    <p:sldId id="260" r:id="rId4"/>
    <p:sldId id="298" r:id="rId5"/>
    <p:sldId id="315" r:id="rId6"/>
    <p:sldId id="320" r:id="rId7"/>
    <p:sldId id="285" r:id="rId8"/>
    <p:sldId id="301" r:id="rId9"/>
    <p:sldId id="300" r:id="rId10"/>
    <p:sldId id="287" r:id="rId11"/>
    <p:sldId id="305" r:id="rId12"/>
    <p:sldId id="304" r:id="rId13"/>
    <p:sldId id="303" r:id="rId14"/>
    <p:sldId id="302" r:id="rId15"/>
    <p:sldId id="306" r:id="rId16"/>
    <p:sldId id="316" r:id="rId17"/>
    <p:sldId id="319" r:id="rId18"/>
    <p:sldId id="313" r:id="rId19"/>
    <p:sldId id="308" r:id="rId20"/>
  </p:sldIdLst>
  <p:sldSz cx="12192000" cy="6858000"/>
  <p:notesSz cx="6808788" cy="9940925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C75DB0"/>
    <a:srgbClr val="D78DC7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Közepesen sötét stílus 2 – 6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0" autoAdjust="0"/>
    <p:restoredTop sz="94660"/>
  </p:normalViewPr>
  <p:slideViewPr>
    <p:cSldViewPr snapToGrid="0">
      <p:cViewPr>
        <p:scale>
          <a:sx n="122" d="100"/>
          <a:sy n="122" d="100"/>
        </p:scale>
        <p:origin x="-7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oleObject" Target="file:///C:\Users\Eszter\Documents\Munka\munkaer&#337;\&#252;res_allashelyek_2016-2018%20_k&#243;dol&#225;s.xlsx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ColorStyle" Target="colors9.xml"/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6.xlsx"/><Relationship Id="rId4" Type="http://schemas.microsoft.com/office/2011/relationships/chartStyle" Target="style9.xml"/></Relationships>
</file>

<file path=ppt/charts/_rels/chart12.xml.rels><?xml version="1.0" encoding="UTF-8" standalone="yes"?>
<Relationships xmlns="http://schemas.openxmlformats.org/package/2006/relationships"><Relationship Id="rId3" Type="http://schemas.microsoft.com/office/2011/relationships/chartColorStyle" Target="colors10.xml"/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7.xlsx"/><Relationship Id="rId4" Type="http://schemas.microsoft.com/office/2011/relationships/chartStyle" Target="style10.xml"/></Relationships>
</file>

<file path=ppt/charts/_rels/chart13.xml.rels><?xml version="1.0" encoding="UTF-8" standalone="yes"?>
<Relationships xmlns="http://schemas.openxmlformats.org/package/2006/relationships"><Relationship Id="rId3" Type="http://schemas.microsoft.com/office/2011/relationships/chartStyle" Target="style11.xml"/><Relationship Id="rId2" Type="http://schemas.microsoft.com/office/2011/relationships/chartColorStyle" Target="colors11.xml"/><Relationship Id="rId1" Type="http://schemas.openxmlformats.org/officeDocument/2006/relationships/package" Target="../embeddings/Microsoft_Excel_Worksheet8.xlsx"/></Relationships>
</file>

<file path=ppt/charts/_rels/chart14.xml.rels><?xml version="1.0" encoding="UTF-8" standalone="yes"?>
<Relationships xmlns="http://schemas.openxmlformats.org/package/2006/relationships"><Relationship Id="rId3" Type="http://schemas.microsoft.com/office/2011/relationships/chartStyle" Target="style12.xml"/><Relationship Id="rId2" Type="http://schemas.microsoft.com/office/2011/relationships/chartColorStyle" Target="colors12.xml"/><Relationship Id="rId1" Type="http://schemas.openxmlformats.org/officeDocument/2006/relationships/oleObject" Target="file:///C:\Users\Eszter\AppData\Local\Packages\Microsoft.MicrosoftEdge_8wekyb3d8bbwe\TempState\Downloads\b&#233;rek%20statisztika.xls" TargetMode="External"/></Relationships>
</file>

<file path=ppt/charts/_rels/chart15.xml.rels><?xml version="1.0" encoding="UTF-8" standalone="yes"?>
<Relationships xmlns="http://schemas.openxmlformats.org/package/2006/relationships"><Relationship Id="rId3" Type="http://schemas.microsoft.com/office/2011/relationships/chartColorStyle" Target="colors13.xml"/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9.xlsx"/><Relationship Id="rId4" Type="http://schemas.microsoft.com/office/2011/relationships/chartStyle" Target="style13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C:\C_Dokumentumok\2017\kert&#233;szeti%20albizotts&#225;gi%20&#252;l&#233;s%20el&#337;ad&#225;s\id&#337;szaki%20&#233;s%20&#225;lland&#243;%20alkalmazottak%202010-2016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C_Dokumentumok\2019\gener&#225;ci&#243;v&#225;lt&#225;s\k&#246;z&#233;pfok&#250;%20szakk&#233;pz&#233;sben%20tanul&#243;k_mg_2013-2018.xls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8.xml"/><Relationship Id="rId5" Type="http://schemas.microsoft.com/office/2011/relationships/chartStyle" Target="style7.xml"/><Relationship Id="rId4" Type="http://schemas.microsoft.com/office/2011/relationships/chartColorStyle" Target="colors7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C_Dokumentumok\2019\gener&#225;ci&#243;v&#225;lt&#225;s\fels&#337;fok&#250;%20k&#233;pz&#233;sben%20tanul&#243;%20hallgat&#243;k_mg_2013-2018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'Foglalkoztatottak '!$B$2:$B$3</c:f>
              <c:strCache>
                <c:ptCount val="1"/>
                <c:pt idx="0">
                  <c:v>Mezőgazdaság, erdőgazdálkodás, halászat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#,##0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'Foglalkoztatottak '!$A$4:$A$22</c:f>
              <c:numCache>
                <c:formatCode>General</c:formatCode>
                <c:ptCount val="19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</c:numCache>
            </c:numRef>
          </c:cat>
          <c:val>
            <c:numRef>
              <c:f>'Foglalkoztatottak '!$B$4:$B$22</c:f>
              <c:numCache>
                <c:formatCode>#,##0.0</c:formatCode>
                <c:ptCount val="19"/>
                <c:pt idx="0">
                  <c:v>239.8</c:v>
                </c:pt>
                <c:pt idx="1">
                  <c:v>234.20000000000002</c:v>
                </c:pt>
                <c:pt idx="2">
                  <c:v>233</c:v>
                </c:pt>
                <c:pt idx="3">
                  <c:v>207.70000000000002</c:v>
                </c:pt>
                <c:pt idx="4">
                  <c:v>201.1</c:v>
                </c:pt>
                <c:pt idx="5">
                  <c:v>186.10000000000002</c:v>
                </c:pt>
                <c:pt idx="6">
                  <c:v>190.1</c:v>
                </c:pt>
                <c:pt idx="7">
                  <c:v>181.5</c:v>
                </c:pt>
                <c:pt idx="8">
                  <c:v>168.1</c:v>
                </c:pt>
                <c:pt idx="9">
                  <c:v>174.9</c:v>
                </c:pt>
                <c:pt idx="10">
                  <c:v>172.8</c:v>
                </c:pt>
                <c:pt idx="11">
                  <c:v>184.6</c:v>
                </c:pt>
                <c:pt idx="12">
                  <c:v>192.7</c:v>
                </c:pt>
                <c:pt idx="13">
                  <c:v>184.6</c:v>
                </c:pt>
                <c:pt idx="14">
                  <c:v>189.614</c:v>
                </c:pt>
                <c:pt idx="15">
                  <c:v>203.21600000000001</c:v>
                </c:pt>
                <c:pt idx="16">
                  <c:v>216.99600000000001</c:v>
                </c:pt>
                <c:pt idx="17">
                  <c:v>220</c:v>
                </c:pt>
                <c:pt idx="18">
                  <c:v>214.8552675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157-4C49-BC31-DC23E3FF3B59}"/>
            </c:ext>
          </c:extLst>
        </c:ser>
        <c:ser>
          <c:idx val="1"/>
          <c:order val="1"/>
          <c:tx>
            <c:strRef>
              <c:f>'Foglalkoztatottak '!$C$2:$C$3</c:f>
              <c:strCache>
                <c:ptCount val="1"/>
                <c:pt idx="0">
                  <c:v>Élelmiszer, ital, dohánytermék gyártása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#,##0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'Foglalkoztatottak '!$A$4:$A$22</c:f>
              <c:numCache>
                <c:formatCode>General</c:formatCode>
                <c:ptCount val="19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</c:numCache>
            </c:numRef>
          </c:cat>
          <c:val>
            <c:numRef>
              <c:f>'Foglalkoztatottak '!$C$4:$C$22</c:f>
              <c:numCache>
                <c:formatCode>#,##0.0</c:formatCode>
                <c:ptCount val="19"/>
                <c:pt idx="0">
                  <c:v>145</c:v>
                </c:pt>
                <c:pt idx="1">
                  <c:v>151.9</c:v>
                </c:pt>
                <c:pt idx="2">
                  <c:v>157.69999999999999</c:v>
                </c:pt>
                <c:pt idx="3">
                  <c:v>151.1</c:v>
                </c:pt>
                <c:pt idx="4">
                  <c:v>137.9</c:v>
                </c:pt>
                <c:pt idx="5">
                  <c:v>139.6</c:v>
                </c:pt>
                <c:pt idx="6">
                  <c:v>141.1</c:v>
                </c:pt>
                <c:pt idx="7">
                  <c:v>134.30000000000001</c:v>
                </c:pt>
                <c:pt idx="8">
                  <c:v>126.9</c:v>
                </c:pt>
                <c:pt idx="9">
                  <c:v>130.30000000000001</c:v>
                </c:pt>
                <c:pt idx="10">
                  <c:v>122</c:v>
                </c:pt>
                <c:pt idx="11">
                  <c:v>120.2</c:v>
                </c:pt>
                <c:pt idx="12">
                  <c:v>121</c:v>
                </c:pt>
                <c:pt idx="13">
                  <c:v>130.19999999999999</c:v>
                </c:pt>
                <c:pt idx="14">
                  <c:v>143.03100000000001</c:v>
                </c:pt>
                <c:pt idx="15">
                  <c:v>140.33500000000001</c:v>
                </c:pt>
                <c:pt idx="16">
                  <c:v>143.75399999999999</c:v>
                </c:pt>
                <c:pt idx="17">
                  <c:v>145.88249999999999</c:v>
                </c:pt>
                <c:pt idx="18">
                  <c:v>144.00118499999999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157-4C49-BC31-DC23E3FF3B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7931264"/>
        <c:axId val="77932800"/>
      </c:barChart>
      <c:lineChart>
        <c:grouping val="standard"/>
        <c:varyColors val="0"/>
        <c:ser>
          <c:idx val="2"/>
          <c:order val="2"/>
          <c:tx>
            <c:strRef>
              <c:f>'Foglalkoztatottak '!$D$2:$D$3</c:f>
              <c:strCache>
                <c:ptCount val="1"/>
                <c:pt idx="0">
                  <c:v>Nemzetgazdaság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'C:\Users\pallzs\AppData\Local\Microsoft\Windows\Temporary Internet Files\Content.Outlook\G5UBZN18\[foglalkoztatottak száma mg_élip2000-17.xlsx]2.1.7.2.'!$AC$43:$AC$60</c:f>
              <c:numCache>
                <c:formatCode>General</c:formatCode>
                <c:ptCount val="18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</c:numCache>
            </c:numRef>
          </c:cat>
          <c:val>
            <c:numRef>
              <c:f>'Foglalkoztatottak '!$D$4:$D$22</c:f>
              <c:numCache>
                <c:formatCode>#,##0.0</c:formatCode>
                <c:ptCount val="19"/>
                <c:pt idx="0">
                  <c:v>3781.5</c:v>
                </c:pt>
                <c:pt idx="1">
                  <c:v>3841.2</c:v>
                </c:pt>
                <c:pt idx="2">
                  <c:v>3847.1</c:v>
                </c:pt>
                <c:pt idx="3">
                  <c:v>3899.4</c:v>
                </c:pt>
                <c:pt idx="4">
                  <c:v>3869.1</c:v>
                </c:pt>
                <c:pt idx="5">
                  <c:v>3878.6</c:v>
                </c:pt>
                <c:pt idx="6">
                  <c:v>3928.4</c:v>
                </c:pt>
                <c:pt idx="7">
                  <c:v>3902</c:v>
                </c:pt>
                <c:pt idx="8">
                  <c:v>3848.3</c:v>
                </c:pt>
                <c:pt idx="9">
                  <c:v>3747.8</c:v>
                </c:pt>
                <c:pt idx="10">
                  <c:v>3732.4</c:v>
                </c:pt>
                <c:pt idx="11">
                  <c:v>3759</c:v>
                </c:pt>
                <c:pt idx="12">
                  <c:v>3827.2</c:v>
                </c:pt>
                <c:pt idx="13">
                  <c:v>3892.8</c:v>
                </c:pt>
                <c:pt idx="14">
                  <c:v>4100.8389999999999</c:v>
                </c:pt>
                <c:pt idx="15">
                  <c:v>4210.4970000000003</c:v>
                </c:pt>
                <c:pt idx="16">
                  <c:v>4351.6369999999997</c:v>
                </c:pt>
                <c:pt idx="17">
                  <c:v>4421.3824999999997</c:v>
                </c:pt>
                <c:pt idx="18">
                  <c:v>4469.4678374999994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E157-4C49-BC31-DC23E3FF3B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7944320"/>
        <c:axId val="77942784"/>
      </c:lineChart>
      <c:catAx>
        <c:axId val="77931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hu-HU"/>
          </a:p>
        </c:txPr>
        <c:crossAx val="77932800"/>
        <c:crosses val="autoZero"/>
        <c:auto val="1"/>
        <c:lblAlgn val="ctr"/>
        <c:lblOffset val="100"/>
        <c:noMultiLvlLbl val="0"/>
      </c:catAx>
      <c:valAx>
        <c:axId val="77932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hu-HU"/>
          </a:p>
        </c:txPr>
        <c:crossAx val="77931264"/>
        <c:crosses val="autoZero"/>
        <c:crossBetween val="between"/>
      </c:valAx>
      <c:valAx>
        <c:axId val="77942784"/>
        <c:scaling>
          <c:orientation val="minMax"/>
          <c:min val="3200"/>
        </c:scaling>
        <c:delete val="0"/>
        <c:axPos val="r"/>
        <c:numFmt formatCode="#,##0.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hu-HU"/>
          </a:p>
        </c:txPr>
        <c:crossAx val="77944320"/>
        <c:crosses val="max"/>
        <c:crossBetween val="between"/>
        <c:majorUnit val="100"/>
        <c:minorUnit val="10"/>
      </c:valAx>
      <c:catAx>
        <c:axId val="779443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794278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hu-H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hu-H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8406598382761687"/>
          <c:y val="3.5962074298623713E-2"/>
          <c:w val="0.37654628996451295"/>
          <c:h val="0.7725672956726066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'2018_ábra'!$I$62</c:f>
              <c:strCache>
                <c:ptCount val="1"/>
                <c:pt idx="0">
                  <c:v>Említések száma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'2018_ábra'!$H$63:$H$70</c:f>
              <c:strCache>
                <c:ptCount val="8"/>
                <c:pt idx="0">
                  <c:v>növényorvos</c:v>
                </c:pt>
                <c:pt idx="1">
                  <c:v>gépjármű-és motorkarbantartó, -javító</c:v>
                </c:pt>
                <c:pt idx="2">
                  <c:v> kertész</c:v>
                </c:pt>
                <c:pt idx="3">
                  <c:v>mezőgazdasági technikus</c:v>
                </c:pt>
                <c:pt idx="4">
                  <c:v>mezőgazdasági, ipari gép karbantartója, javítőja</c:v>
                </c:pt>
                <c:pt idx="5">
                  <c:v>egyszerű mezőgazdasági foglalkozású</c:v>
                </c:pt>
                <c:pt idx="6">
                  <c:v>állatgondozó</c:v>
                </c:pt>
                <c:pt idx="7">
                  <c:v>mezőgazdasági gép kezelője</c:v>
                </c:pt>
              </c:strCache>
            </c:strRef>
          </c:cat>
          <c:val>
            <c:numRef>
              <c:f>'2018_ábra'!$I$63:$I$70</c:f>
              <c:numCache>
                <c:formatCode>General</c:formatCode>
                <c:ptCount val="8"/>
                <c:pt idx="0">
                  <c:v>34</c:v>
                </c:pt>
                <c:pt idx="1">
                  <c:v>39</c:v>
                </c:pt>
                <c:pt idx="2">
                  <c:v>48</c:v>
                </c:pt>
                <c:pt idx="3">
                  <c:v>68</c:v>
                </c:pt>
                <c:pt idx="4">
                  <c:v>114</c:v>
                </c:pt>
                <c:pt idx="5">
                  <c:v>117</c:v>
                </c:pt>
                <c:pt idx="6">
                  <c:v>157</c:v>
                </c:pt>
                <c:pt idx="7">
                  <c:v>304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590-45C5-88D9-E35EB8E729B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88745472"/>
        <c:axId val="88752512"/>
      </c:barChart>
      <c:catAx>
        <c:axId val="887454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88752512"/>
        <c:crosses val="autoZero"/>
        <c:auto val="1"/>
        <c:lblAlgn val="ctr"/>
        <c:lblOffset val="100"/>
        <c:noMultiLvlLbl val="0"/>
      </c:catAx>
      <c:valAx>
        <c:axId val="887525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hu-HU" b="1"/>
                  <a:t>Említések száma, db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88745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>
          <a:solidFill>
            <a:schemeClr val="tx1"/>
          </a:solidFill>
        </a:defRPr>
      </a:pPr>
      <a:endParaRPr lang="hu-H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K19_végső!$F$4:$F$21</c:f>
              <c:strCache>
                <c:ptCount val="18"/>
                <c:pt idx="0">
                  <c:v>Nyelvtudás</c:v>
                </c:pt>
                <c:pt idx="1">
                  <c:v>Digitális kompetencia</c:v>
                </c:pt>
                <c:pt idx="2">
                  <c:v>Monotonitástűrés</c:v>
                </c:pt>
                <c:pt idx="3">
                  <c:v>Jó kommunikációs képesség</c:v>
                </c:pt>
                <c:pt idx="4">
                  <c:v>Fiatal életkor</c:v>
                </c:pt>
                <c:pt idx="5">
                  <c:v>Kreativitás</c:v>
                </c:pt>
                <c:pt idx="6">
                  <c:v>Érdeklődés</c:v>
                </c:pt>
                <c:pt idx="7">
                  <c:v>Megfelelő végzettség</c:v>
                </c:pt>
                <c:pt idx="8">
                  <c:v>Bérigény</c:v>
                </c:pt>
                <c:pt idx="9">
                  <c:v>Alkalmazkodóképesség</c:v>
                </c:pt>
                <c:pt idx="10">
                  <c:v>Rugalmasság</c:v>
                </c:pt>
                <c:pt idx="11">
                  <c:v>Motiváltság</c:v>
                </c:pt>
                <c:pt idx="12">
                  <c:v>Munkatapasztalat</c:v>
                </c:pt>
                <c:pt idx="13">
                  <c:v>Elkötelezettség</c:v>
                </c:pt>
                <c:pt idx="14">
                  <c:v>Precizitás</c:v>
                </c:pt>
                <c:pt idx="15">
                  <c:v>Problémamegoldó képesség</c:v>
                </c:pt>
                <c:pt idx="16">
                  <c:v>Munkafegyelem</c:v>
                </c:pt>
                <c:pt idx="17">
                  <c:v>Szakmai felkészültség</c:v>
                </c:pt>
              </c:strCache>
            </c:strRef>
          </c:cat>
          <c:val>
            <c:numRef>
              <c:f>K19_végső!$G$4:$G$21</c:f>
              <c:numCache>
                <c:formatCode>General</c:formatCode>
                <c:ptCount val="18"/>
                <c:pt idx="0">
                  <c:v>16</c:v>
                </c:pt>
                <c:pt idx="1">
                  <c:v>41</c:v>
                </c:pt>
                <c:pt idx="2">
                  <c:v>60</c:v>
                </c:pt>
                <c:pt idx="3">
                  <c:v>83</c:v>
                </c:pt>
                <c:pt idx="4">
                  <c:v>86</c:v>
                </c:pt>
                <c:pt idx="5">
                  <c:v>89</c:v>
                </c:pt>
                <c:pt idx="6">
                  <c:v>119</c:v>
                </c:pt>
                <c:pt idx="7">
                  <c:v>148</c:v>
                </c:pt>
                <c:pt idx="8">
                  <c:v>181</c:v>
                </c:pt>
                <c:pt idx="9">
                  <c:v>191</c:v>
                </c:pt>
                <c:pt idx="10">
                  <c:v>212</c:v>
                </c:pt>
                <c:pt idx="11">
                  <c:v>230</c:v>
                </c:pt>
                <c:pt idx="12">
                  <c:v>238</c:v>
                </c:pt>
                <c:pt idx="13">
                  <c:v>242</c:v>
                </c:pt>
                <c:pt idx="14">
                  <c:v>249</c:v>
                </c:pt>
                <c:pt idx="15">
                  <c:v>252</c:v>
                </c:pt>
                <c:pt idx="16">
                  <c:v>354</c:v>
                </c:pt>
                <c:pt idx="17">
                  <c:v>454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64C-4A37-9A11-A9B6CD62DA9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88779776"/>
        <c:axId val="89397120"/>
      </c:barChart>
      <c:catAx>
        <c:axId val="887797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89397120"/>
        <c:crosses val="autoZero"/>
        <c:auto val="1"/>
        <c:lblAlgn val="ctr"/>
        <c:lblOffset val="100"/>
        <c:noMultiLvlLbl val="0"/>
      </c:catAx>
      <c:valAx>
        <c:axId val="893971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hu-HU"/>
                  <a:t>Említések száma, db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887797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</a:defRPr>
      </a:pPr>
      <a:endParaRPr lang="hu-HU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K21_végső!$I$3:$I$14</c:f>
              <c:strCache>
                <c:ptCount val="12"/>
                <c:pt idx="0">
                  <c:v>Hitel visszafizetési problémák</c:v>
                </c:pt>
                <c:pt idx="1">
                  <c:v>Digitális kompetenciák hiánya</c:v>
                </c:pt>
                <c:pt idx="2">
                  <c:v>Utazással/bejárással kapcsolatos problémák</c:v>
                </c:pt>
                <c:pt idx="3">
                  <c:v>Magánéleti problémák</c:v>
                </c:pt>
                <c:pt idx="4">
                  <c:v>Egészségügyi problémák</c:v>
                </c:pt>
                <c:pt idx="5">
                  <c:v>Alacsony képzettség</c:v>
                </c:pt>
                <c:pt idx="6">
                  <c:v>Kreativitás hiánya</c:v>
                </c:pt>
                <c:pt idx="7">
                  <c:v>Szociális viselkedési problémák</c:v>
                </c:pt>
                <c:pt idx="8">
                  <c:v>Munkatapasztalat hiánya</c:v>
                </c:pt>
                <c:pt idx="9">
                  <c:v>Elkötelezettség hiánya</c:v>
                </c:pt>
                <c:pt idx="10">
                  <c:v>Alacsony munkamorál</c:v>
                </c:pt>
                <c:pt idx="11">
                  <c:v>Folyamatosan növekvő bérigény</c:v>
                </c:pt>
              </c:strCache>
            </c:strRef>
          </c:cat>
          <c:val>
            <c:numRef>
              <c:f>K21_végső!$J$3:$J$14</c:f>
              <c:numCache>
                <c:formatCode>0.0</c:formatCode>
                <c:ptCount val="12"/>
                <c:pt idx="0">
                  <c:v>2.3629402756508422</c:v>
                </c:pt>
                <c:pt idx="1">
                  <c:v>2.3700305810397553</c:v>
                </c:pt>
                <c:pt idx="2">
                  <c:v>2.4041916167664672</c:v>
                </c:pt>
                <c:pt idx="3">
                  <c:v>2.4690799396681751</c:v>
                </c:pt>
                <c:pt idx="4">
                  <c:v>2.5839524517087669</c:v>
                </c:pt>
                <c:pt idx="5">
                  <c:v>2.7071742313323575</c:v>
                </c:pt>
                <c:pt idx="6">
                  <c:v>2.8384728340675478</c:v>
                </c:pt>
                <c:pt idx="7">
                  <c:v>2.9583952451708768</c:v>
                </c:pt>
                <c:pt idx="8">
                  <c:v>2.9855282199710564</c:v>
                </c:pt>
                <c:pt idx="9">
                  <c:v>3.0341246290801185</c:v>
                </c:pt>
                <c:pt idx="10">
                  <c:v>3.1612426035502961</c:v>
                </c:pt>
                <c:pt idx="11">
                  <c:v>3.2008995502248876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F13-4C13-8E77-831B7FEAC81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89209856"/>
        <c:axId val="89220992"/>
      </c:barChart>
      <c:catAx>
        <c:axId val="892098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89220992"/>
        <c:crosses val="autoZero"/>
        <c:auto val="1"/>
        <c:lblAlgn val="ctr"/>
        <c:lblOffset val="100"/>
        <c:noMultiLvlLbl val="0"/>
      </c:catAx>
      <c:valAx>
        <c:axId val="892209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hu-HU" b="1"/>
                  <a:t>Értékelés átlaga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89209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</a:defRPr>
      </a:pPr>
      <a:endParaRPr lang="hu-HU"/>
    </a:p>
  </c:txPr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6134860776332417"/>
          <c:y val="3.1963413903101208E-2"/>
          <c:w val="0.35264175210531218"/>
          <c:h val="0.79477909551546655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K28_végső!$G$4:$G$13</c:f>
              <c:strCache>
                <c:ptCount val="10"/>
                <c:pt idx="0">
                  <c:v>Tulajdonrészhez juttatás</c:v>
                </c:pt>
                <c:pt idx="1">
                  <c:v>Életpálya tervezés</c:v>
                </c:pt>
                <c:pt idx="2">
                  <c:v>Szervezeten belüli előrelépési lehetőség</c:v>
                </c:pt>
                <c:pt idx="3">
                  <c:v>Támogatott képzések</c:v>
                </c:pt>
                <c:pt idx="4">
                  <c:v>A lehetőségekhez méreten szabadságok rugalmas kezelése</c:v>
                </c:pt>
                <c:pt idx="5">
                  <c:v>Szociális támogatások (pl. étkeztetés, szolgálati lakás)</c:v>
                </c:pt>
                <c:pt idx="6">
                  <c:v>Természetben juttatás (pl. téli tüzelő)</c:v>
                </c:pt>
                <c:pt idx="7">
                  <c:v>Munkába járás támogatása</c:v>
                </c:pt>
                <c:pt idx="8">
                  <c:v>Év végi plusz fizetés</c:v>
                </c:pt>
                <c:pt idx="9">
                  <c:v>Magasabb munkabér</c:v>
                </c:pt>
              </c:strCache>
            </c:strRef>
          </c:cat>
          <c:val>
            <c:numRef>
              <c:f>K28_végső!$H$4:$H$13</c:f>
              <c:numCache>
                <c:formatCode>General</c:formatCode>
                <c:ptCount val="10"/>
                <c:pt idx="0">
                  <c:v>24</c:v>
                </c:pt>
                <c:pt idx="1">
                  <c:v>53</c:v>
                </c:pt>
                <c:pt idx="2">
                  <c:v>62</c:v>
                </c:pt>
                <c:pt idx="3">
                  <c:v>92</c:v>
                </c:pt>
                <c:pt idx="4">
                  <c:v>167</c:v>
                </c:pt>
                <c:pt idx="5">
                  <c:v>170</c:v>
                </c:pt>
                <c:pt idx="6">
                  <c:v>248</c:v>
                </c:pt>
                <c:pt idx="7">
                  <c:v>254</c:v>
                </c:pt>
                <c:pt idx="8">
                  <c:v>276</c:v>
                </c:pt>
                <c:pt idx="9">
                  <c:v>661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BAA-4811-929A-9EAEB659BE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89477888"/>
        <c:axId val="89479424"/>
      </c:barChart>
      <c:catAx>
        <c:axId val="894778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89479424"/>
        <c:crosses val="autoZero"/>
        <c:auto val="1"/>
        <c:lblAlgn val="ctr"/>
        <c:lblOffset val="100"/>
        <c:noMultiLvlLbl val="0"/>
      </c:catAx>
      <c:valAx>
        <c:axId val="894794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hu-HU" b="1" dirty="0"/>
                  <a:t>Említések száma, db</a:t>
                </a:r>
              </a:p>
            </c:rich>
          </c:tx>
          <c:layout>
            <c:manualLayout>
              <c:xMode val="edge"/>
              <c:yMode val="edge"/>
              <c:x val="0.62199738267776949"/>
              <c:y val="0.92415214521521893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89477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</a:defRPr>
      </a:pPr>
      <a:endParaRPr lang="hu-H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5512451521737864E-2"/>
          <c:y val="5.8188925610536693E-2"/>
          <c:w val="0.90683331261207989"/>
          <c:h val="0.6470445693697963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Munka1!$A$3</c:f>
              <c:strCache>
                <c:ptCount val="1"/>
                <c:pt idx="0">
                  <c:v>Mezőgazdaság, erdőgazdálkodás, halászat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Munka1!$B$2:$I$2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Munka1!$B$3:$I$3</c:f>
              <c:numCache>
                <c:formatCode>##,##0;\-##,##0</c:formatCode>
                <c:ptCount val="8"/>
                <c:pt idx="0">
                  <c:v>139.22800000000001</c:v>
                </c:pt>
                <c:pt idx="1">
                  <c:v>147.51</c:v>
                </c:pt>
                <c:pt idx="2">
                  <c:v>157.53700000000001</c:v>
                </c:pt>
                <c:pt idx="3">
                  <c:v>164.82499999999999</c:v>
                </c:pt>
                <c:pt idx="4">
                  <c:v>172.499</c:v>
                </c:pt>
                <c:pt idx="5">
                  <c:v>181.84100000000001</c:v>
                </c:pt>
                <c:pt idx="6">
                  <c:v>196.505</c:v>
                </c:pt>
                <c:pt idx="7">
                  <c:v>220.38232500000001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00B-4D5E-822F-7FA561A98C77}"/>
            </c:ext>
          </c:extLst>
        </c:ser>
        <c:ser>
          <c:idx val="1"/>
          <c:order val="1"/>
          <c:tx>
            <c:strRef>
              <c:f>Munka1!$A$4</c:f>
              <c:strCache>
                <c:ptCount val="1"/>
                <c:pt idx="0">
                  <c:v>Ipar </c:v>
                </c:pt>
              </c:strCache>
            </c:strRef>
          </c:tx>
          <c:spPr>
            <a:solidFill>
              <a:srgbClr val="C75DB0"/>
            </a:solidFill>
            <a:ln>
              <a:solidFill>
                <a:srgbClr val="C75DB0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2.959108712461509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FD0-4EDA-BAA1-E7AB9879F1F6}"/>
                </c:ext>
              </c:extLst>
            </c:dLbl>
            <c:dLbl>
              <c:idx val="1"/>
              <c:layout>
                <c:manualLayout>
                  <c:x val="-4.0093153282379077E-17"/>
                  <c:y val="-5.918217424923022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FD0-4EDA-BAA1-E7AB9879F1F6}"/>
                </c:ext>
              </c:extLst>
            </c:dLbl>
            <c:dLbl>
              <c:idx val="2"/>
              <c:layout>
                <c:manualLayout>
                  <c:x val="0"/>
                  <c:y val="-2.95910871246150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FD0-4EDA-BAA1-E7AB9879F1F6}"/>
                </c:ext>
              </c:extLst>
            </c:dLbl>
            <c:dLbl>
              <c:idx val="3"/>
              <c:layout>
                <c:manualLayout>
                  <c:x val="1.0934622665973856E-3"/>
                  <c:y val="-8.454596321318617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FD0-4EDA-BAA1-E7AB9879F1F6}"/>
                </c:ext>
              </c:extLst>
            </c:dLbl>
            <c:dLbl>
              <c:idx val="4"/>
              <c:layout>
                <c:manualLayout>
                  <c:x val="0"/>
                  <c:y val="-1.690919264263719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FD0-4EDA-BAA1-E7AB9879F1F6}"/>
                </c:ext>
              </c:extLst>
            </c:dLbl>
            <c:dLbl>
              <c:idx val="5"/>
              <c:layout>
                <c:manualLayout>
                  <c:x val="0"/>
                  <c:y val="-2.536378896395579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FD0-4EDA-BAA1-E7AB9879F1F6}"/>
                </c:ext>
              </c:extLst>
            </c:dLbl>
            <c:dLbl>
              <c:idx val="6"/>
              <c:layout>
                <c:manualLayout>
                  <c:x val="0"/>
                  <c:y val="-2.959108712461509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FD0-4EDA-BAA1-E7AB9879F1F6}"/>
                </c:ext>
              </c:extLst>
            </c:dLbl>
            <c:dLbl>
              <c:idx val="7"/>
              <c:layout>
                <c:manualLayout>
                  <c:x val="0"/>
                  <c:y val="-3.381838528527440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FD0-4EDA-BAA1-E7AB9879F1F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Munka1!$B$2:$I$2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Munka1!$B$4:$I$4</c:f>
              <c:numCache>
                <c:formatCode>##,##0;\-##,##0</c:formatCode>
                <c:ptCount val="8"/>
                <c:pt idx="0">
                  <c:v>190.23</c:v>
                </c:pt>
                <c:pt idx="1">
                  <c:v>199.89500000000001</c:v>
                </c:pt>
                <c:pt idx="2">
                  <c:v>217.28399999999999</c:v>
                </c:pt>
                <c:pt idx="3">
                  <c:v>226.77500000000001</c:v>
                </c:pt>
                <c:pt idx="4">
                  <c:v>235.39099999999999</c:v>
                </c:pt>
                <c:pt idx="5">
                  <c:v>244.57599999999999</c:v>
                </c:pt>
                <c:pt idx="6">
                  <c:v>257.37599999999998</c:v>
                </c:pt>
                <c:pt idx="7">
                  <c:v>288.43072899999999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00B-4D5E-822F-7FA561A98C77}"/>
            </c:ext>
          </c:extLst>
        </c:ser>
        <c:ser>
          <c:idx val="2"/>
          <c:order val="2"/>
          <c:tx>
            <c:strRef>
              <c:f>Munka1!$A$5</c:f>
              <c:strCache>
                <c:ptCount val="1"/>
                <c:pt idx="0">
                  <c:v>Nemzetgazdaság összesen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Munka1!$B$2:$I$2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Munka1!$B$5:$I$5</c:f>
              <c:numCache>
                <c:formatCode>##,##0;\-##,##0</c:formatCode>
                <c:ptCount val="8"/>
                <c:pt idx="0">
                  <c:v>188.048</c:v>
                </c:pt>
                <c:pt idx="1">
                  <c:v>197.911</c:v>
                </c:pt>
                <c:pt idx="2">
                  <c:v>208.67699999999999</c:v>
                </c:pt>
                <c:pt idx="3">
                  <c:v>215.779</c:v>
                </c:pt>
                <c:pt idx="4">
                  <c:v>221.65899999999999</c:v>
                </c:pt>
                <c:pt idx="5">
                  <c:v>230.62700000000001</c:v>
                </c:pt>
                <c:pt idx="6">
                  <c:v>244.78700000000001</c:v>
                </c:pt>
                <c:pt idx="7">
                  <c:v>276.06464199999999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00B-4D5E-822F-7FA561A98C7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89525248"/>
        <c:axId val="89535232"/>
      </c:barChart>
      <c:catAx>
        <c:axId val="89525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89535232"/>
        <c:crosses val="autoZero"/>
        <c:auto val="1"/>
        <c:lblAlgn val="ctr"/>
        <c:lblOffset val="100"/>
        <c:noMultiLvlLbl val="0"/>
      </c:catAx>
      <c:valAx>
        <c:axId val="89535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hu-HU"/>
                  <a:t>ezer forint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##,##0;\-#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89525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7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ysClr val="windowText" lastClr="000000"/>
          </a:solidFill>
        </a:defRPr>
      </a:pPr>
      <a:endParaRPr lang="hu-H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70693263320373156"/>
          <c:y val="3.1845536609829486E-2"/>
          <c:w val="0.26095727609931962"/>
          <c:h val="0.78079625239354422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K18_végső!$G$4:$G$12</c:f>
              <c:strCache>
                <c:ptCount val="9"/>
                <c:pt idx="0">
                  <c:v>Képzés szervezése a potenciális munkaerő részére</c:v>
                </c:pt>
                <c:pt idx="1">
                  <c:v>Termék(ek) hozzáadott értékének növelése</c:v>
                </c:pt>
                <c:pt idx="2">
                  <c:v>Digitalizáció fejlesztése</c:v>
                </c:pt>
                <c:pt idx="3">
                  <c:v>Vállalkozás termékskálájának csökkentése</c:v>
                </c:pt>
                <c:pt idx="4">
                  <c:v>Vállalkozás tevékenységi körének csökkentése</c:v>
                </c:pt>
                <c:pt idx="5">
                  <c:v>Termelési volumen csökkentése</c:v>
                </c:pt>
                <c:pt idx="6">
                  <c:v>Vonzó munkakörülmények kialakítása</c:v>
                </c:pt>
                <c:pt idx="7">
                  <c:v>Magasabb munkabér biztosítása az alkalmazottak részére</c:v>
                </c:pt>
                <c:pt idx="8">
                  <c:v>Kézi munkafolyamatok csökkentése (gépesítés)</c:v>
                </c:pt>
              </c:strCache>
            </c:strRef>
          </c:cat>
          <c:val>
            <c:numRef>
              <c:f>K18_végső!$H$4:$H$12</c:f>
              <c:numCache>
                <c:formatCode>General</c:formatCode>
                <c:ptCount val="9"/>
                <c:pt idx="0">
                  <c:v>12</c:v>
                </c:pt>
                <c:pt idx="1">
                  <c:v>47</c:v>
                </c:pt>
                <c:pt idx="2">
                  <c:v>57</c:v>
                </c:pt>
                <c:pt idx="3">
                  <c:v>69</c:v>
                </c:pt>
                <c:pt idx="4">
                  <c:v>71</c:v>
                </c:pt>
                <c:pt idx="5">
                  <c:v>81</c:v>
                </c:pt>
                <c:pt idx="6">
                  <c:v>105</c:v>
                </c:pt>
                <c:pt idx="7">
                  <c:v>164</c:v>
                </c:pt>
                <c:pt idx="8">
                  <c:v>394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1A3-4F64-BD25-04200A92439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89576960"/>
        <c:axId val="89588096"/>
      </c:barChart>
      <c:catAx>
        <c:axId val="895769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89588096"/>
        <c:crosses val="autoZero"/>
        <c:auto val="1"/>
        <c:lblAlgn val="ctr"/>
        <c:lblOffset val="100"/>
        <c:noMultiLvlLbl val="0"/>
      </c:catAx>
      <c:valAx>
        <c:axId val="895880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hu-HU"/>
                  <a:t>Említések száma, db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89576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chemeClr val="tx1"/>
          </a:solidFill>
        </a:defRPr>
      </a:pPr>
      <a:endParaRPr lang="hu-H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hu-HU" dirty="0"/>
              <a:t>A </a:t>
            </a:r>
            <a:r>
              <a:rPr lang="hu-HU" dirty="0" err="1"/>
              <a:t>munkaerőállomány</a:t>
            </a:r>
            <a:r>
              <a:rPr lang="hu-HU" dirty="0"/>
              <a:t> változása a gazdasági szervezetekben, 2010-2016 között (fő)</a:t>
            </a:r>
          </a:p>
        </c:rich>
      </c:tx>
      <c:layout>
        <c:manualLayout>
          <c:xMode val="edge"/>
          <c:yMode val="edge"/>
          <c:x val="0.18042366579177599"/>
          <c:y val="2.7777777777777776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Munka1!$H$59</c:f>
              <c:strCache>
                <c:ptCount val="1"/>
                <c:pt idx="0">
                  <c:v>2010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Munka1!$I$58:$J$58</c:f>
              <c:strCache>
                <c:ptCount val="2"/>
                <c:pt idx="0">
                  <c:v>Állandó alkalmazottak</c:v>
                </c:pt>
                <c:pt idx="1">
                  <c:v>Időszaki alkalmazottak</c:v>
                </c:pt>
              </c:strCache>
            </c:strRef>
          </c:cat>
          <c:val>
            <c:numRef>
              <c:f>Munka1!$I$59:$J$59</c:f>
              <c:numCache>
                <c:formatCode>General</c:formatCode>
                <c:ptCount val="2"/>
                <c:pt idx="0">
                  <c:v>79269</c:v>
                </c:pt>
                <c:pt idx="1">
                  <c:v>27838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5FE-417F-96C7-1AEE0DEDED9B}"/>
            </c:ext>
          </c:extLst>
        </c:ser>
        <c:ser>
          <c:idx val="1"/>
          <c:order val="1"/>
          <c:tx>
            <c:strRef>
              <c:f>Munka1!$H$60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CC3399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Munka1!$I$58:$J$58</c:f>
              <c:strCache>
                <c:ptCount val="2"/>
                <c:pt idx="0">
                  <c:v>Állandó alkalmazottak</c:v>
                </c:pt>
                <c:pt idx="1">
                  <c:v>Időszaki alkalmazottak</c:v>
                </c:pt>
              </c:strCache>
            </c:strRef>
          </c:cat>
          <c:val>
            <c:numRef>
              <c:f>Munka1!$I$60:$J$60</c:f>
              <c:numCache>
                <c:formatCode>General</c:formatCode>
                <c:ptCount val="2"/>
                <c:pt idx="0">
                  <c:v>85333</c:v>
                </c:pt>
                <c:pt idx="1">
                  <c:v>42663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5FE-417F-96C7-1AEE0DEDED9B}"/>
            </c:ext>
          </c:extLst>
        </c:ser>
        <c:ser>
          <c:idx val="2"/>
          <c:order val="2"/>
          <c:tx>
            <c:strRef>
              <c:f>Munka1!$H$61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Munka1!$I$58:$J$58</c:f>
              <c:strCache>
                <c:ptCount val="2"/>
                <c:pt idx="0">
                  <c:v>Állandó alkalmazottak</c:v>
                </c:pt>
                <c:pt idx="1">
                  <c:v>Időszaki alkalmazottak</c:v>
                </c:pt>
              </c:strCache>
            </c:strRef>
          </c:cat>
          <c:val>
            <c:numRef>
              <c:f>Munka1!$I$61:$J$61</c:f>
              <c:numCache>
                <c:formatCode>General</c:formatCode>
                <c:ptCount val="2"/>
                <c:pt idx="0">
                  <c:v>94362</c:v>
                </c:pt>
                <c:pt idx="1">
                  <c:v>55179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5FE-417F-96C7-1AEE0DEDED9B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84302464"/>
        <c:axId val="84312448"/>
      </c:barChart>
      <c:catAx>
        <c:axId val="84302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84312448"/>
        <c:crosses val="autoZero"/>
        <c:auto val="1"/>
        <c:lblAlgn val="ctr"/>
        <c:lblOffset val="100"/>
        <c:noMultiLvlLbl val="0"/>
      </c:catAx>
      <c:valAx>
        <c:axId val="84312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843024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ysClr val="windowText" lastClr="000000"/>
          </a:solidFill>
        </a:defRPr>
      </a:pPr>
      <a:endParaRPr lang="hu-H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hu-HU" b="1"/>
              <a:t>A munkaerőállomány változása az egyéni gazdaságokban, 2010-2016 között (fő) 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Munka1!$C$59</c:f>
              <c:strCache>
                <c:ptCount val="1"/>
                <c:pt idx="0">
                  <c:v>2010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Munka1!$D$58:$E$58</c:f>
              <c:strCache>
                <c:ptCount val="2"/>
                <c:pt idx="0">
                  <c:v>Állandó alkalmazottak</c:v>
                </c:pt>
                <c:pt idx="1">
                  <c:v>Időszaki alkalmazottak</c:v>
                </c:pt>
              </c:strCache>
            </c:strRef>
          </c:cat>
          <c:val>
            <c:numRef>
              <c:f>Munka1!$D$59:$E$59</c:f>
              <c:numCache>
                <c:formatCode>General</c:formatCode>
                <c:ptCount val="2"/>
                <c:pt idx="0">
                  <c:v>9147</c:v>
                </c:pt>
                <c:pt idx="1">
                  <c:v>55903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959-40F2-9325-80ACEC7BCCD8}"/>
            </c:ext>
          </c:extLst>
        </c:ser>
        <c:ser>
          <c:idx val="1"/>
          <c:order val="1"/>
          <c:tx>
            <c:strRef>
              <c:f>Munka1!$C$60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CC3399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Munka1!$D$58:$E$58</c:f>
              <c:strCache>
                <c:ptCount val="2"/>
                <c:pt idx="0">
                  <c:v>Állandó alkalmazottak</c:v>
                </c:pt>
                <c:pt idx="1">
                  <c:v>Időszaki alkalmazottak</c:v>
                </c:pt>
              </c:strCache>
            </c:strRef>
          </c:cat>
          <c:val>
            <c:numRef>
              <c:f>Munka1!$D$60:$E$60</c:f>
              <c:numCache>
                <c:formatCode>General</c:formatCode>
                <c:ptCount val="2"/>
                <c:pt idx="0">
                  <c:v>11997</c:v>
                </c:pt>
                <c:pt idx="1">
                  <c:v>85531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959-40F2-9325-80ACEC7BCCD8}"/>
            </c:ext>
          </c:extLst>
        </c:ser>
        <c:ser>
          <c:idx val="2"/>
          <c:order val="2"/>
          <c:tx>
            <c:strRef>
              <c:f>Munka1!$C$61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Munka1!$D$58:$E$58</c:f>
              <c:strCache>
                <c:ptCount val="2"/>
                <c:pt idx="0">
                  <c:v>Állandó alkalmazottak</c:v>
                </c:pt>
                <c:pt idx="1">
                  <c:v>Időszaki alkalmazottak</c:v>
                </c:pt>
              </c:strCache>
            </c:strRef>
          </c:cat>
          <c:val>
            <c:numRef>
              <c:f>Munka1!$D$61:$E$61</c:f>
              <c:numCache>
                <c:formatCode>General</c:formatCode>
                <c:ptCount val="2"/>
                <c:pt idx="0">
                  <c:v>19354</c:v>
                </c:pt>
                <c:pt idx="1">
                  <c:v>70883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959-40F2-9325-80ACEC7BCCD8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84074880"/>
        <c:axId val="84076416"/>
      </c:barChart>
      <c:catAx>
        <c:axId val="84074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84076416"/>
        <c:crosses val="autoZero"/>
        <c:auto val="1"/>
        <c:lblAlgn val="ctr"/>
        <c:lblOffset val="100"/>
        <c:noMultiLvlLbl val="0"/>
      </c:catAx>
      <c:valAx>
        <c:axId val="84076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solidFill>
            <a:schemeClr val="bg1"/>
          </a:solidFill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84074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hu-H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'Munkaerő felhasználás_EME'!$B$2</c:f>
              <c:strCache>
                <c:ptCount val="1"/>
                <c:pt idx="0">
                  <c:v>Nem fizetett</c:v>
                </c:pt>
              </c:strCache>
            </c:strRef>
          </c:tx>
          <c:marker>
            <c:symbol val="none"/>
          </c:marker>
          <c:cat>
            <c:numRef>
              <c:f>'Munkaerő felhasználás_EME'!$A$7:$A$15</c:f>
              <c:numCache>
                <c:formatCode>General</c:formatCode>
                <c:ptCount val="9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</c:numCache>
            </c:numRef>
          </c:cat>
          <c:val>
            <c:numRef>
              <c:f>'Munkaerő felhasználás_EME'!$B$7:$B$15</c:f>
              <c:numCache>
                <c:formatCode>#,##0_ ;\-#,##0\ </c:formatCode>
                <c:ptCount val="9"/>
                <c:pt idx="0">
                  <c:v>334.98099999999999</c:v>
                </c:pt>
                <c:pt idx="1">
                  <c:v>328.88860499866058</c:v>
                </c:pt>
                <c:pt idx="2">
                  <c:v>318.512</c:v>
                </c:pt>
                <c:pt idx="3">
                  <c:v>323.60399999999998</c:v>
                </c:pt>
                <c:pt idx="4">
                  <c:v>336.16500000000002</c:v>
                </c:pt>
                <c:pt idx="5">
                  <c:v>310.96600000000001</c:v>
                </c:pt>
                <c:pt idx="6">
                  <c:v>302.01499999999999</c:v>
                </c:pt>
                <c:pt idx="7" formatCode="General">
                  <c:v>293</c:v>
                </c:pt>
                <c:pt idx="8" formatCode="General">
                  <c:v>277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'Munkaerő felhasználás_EME'!$C$2</c:f>
              <c:strCache>
                <c:ptCount val="1"/>
                <c:pt idx="0">
                  <c:v>Fizetett</c:v>
                </c:pt>
              </c:strCache>
            </c:strRef>
          </c:tx>
          <c:marker>
            <c:symbol val="none"/>
          </c:marker>
          <c:cat>
            <c:numRef>
              <c:f>'Munkaerő felhasználás_EME'!$A$7:$A$15</c:f>
              <c:numCache>
                <c:formatCode>General</c:formatCode>
                <c:ptCount val="9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</c:numCache>
            </c:numRef>
          </c:cat>
          <c:val>
            <c:numRef>
              <c:f>'Munkaerő felhasználás_EME'!$C$7:$C$15</c:f>
              <c:numCache>
                <c:formatCode>#,##0_ ;\-#,##0\ </c:formatCode>
                <c:ptCount val="9"/>
                <c:pt idx="0">
                  <c:v>109.176</c:v>
                </c:pt>
                <c:pt idx="1">
                  <c:v>108.062</c:v>
                </c:pt>
                <c:pt idx="2">
                  <c:v>114.767</c:v>
                </c:pt>
                <c:pt idx="3">
                  <c:v>120.82</c:v>
                </c:pt>
                <c:pt idx="4">
                  <c:v>126.76600000000001</c:v>
                </c:pt>
                <c:pt idx="5">
                  <c:v>130.93600000000001</c:v>
                </c:pt>
                <c:pt idx="6">
                  <c:v>132.26499999999999</c:v>
                </c:pt>
                <c:pt idx="7" formatCode="General">
                  <c:v>129</c:v>
                </c:pt>
                <c:pt idx="8" formatCode="General">
                  <c:v>128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719104"/>
        <c:axId val="86729088"/>
      </c:lineChart>
      <c:catAx>
        <c:axId val="86719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6729088"/>
        <c:crosses val="autoZero"/>
        <c:auto val="1"/>
        <c:lblAlgn val="ctr"/>
        <c:lblOffset val="100"/>
        <c:noMultiLvlLbl val="0"/>
      </c:catAx>
      <c:valAx>
        <c:axId val="86729088"/>
        <c:scaling>
          <c:orientation val="minMax"/>
        </c:scaling>
        <c:delete val="0"/>
        <c:axPos val="l"/>
        <c:majorGridlines/>
        <c:numFmt formatCode="#,##0_ ;\-#,##0\ " sourceLinked="1"/>
        <c:majorTickMark val="out"/>
        <c:minorTickMark val="none"/>
        <c:tickLblPos val="nextTo"/>
        <c:crossAx val="8671910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hu-H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Munka3!$N$111</c:f>
              <c:strCache>
                <c:ptCount val="1"/>
                <c:pt idx="0">
                  <c:v>Gyakorlati tapasztalat</c:v>
                </c:pt>
              </c:strCache>
            </c:strRef>
          </c:tx>
          <c:invertIfNegative val="0"/>
          <c:dLbls>
            <c:numFmt formatCode="0%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Munka3!$M$112:$M$118</c:f>
              <c:strCache>
                <c:ptCount val="7"/>
                <c:pt idx="0">
                  <c:v>&lt;6000</c:v>
                </c:pt>
                <c:pt idx="1">
                  <c:v>6000-24999</c:v>
                </c:pt>
                <c:pt idx="2">
                  <c:v>25000-49999</c:v>
                </c:pt>
                <c:pt idx="3">
                  <c:v>50000-99999</c:v>
                </c:pt>
                <c:pt idx="4">
                  <c:v>100000-249999</c:v>
                </c:pt>
                <c:pt idx="5">
                  <c:v>250000-499999</c:v>
                </c:pt>
                <c:pt idx="6">
                  <c:v>500000-</c:v>
                </c:pt>
              </c:strCache>
            </c:strRef>
          </c:cat>
          <c:val>
            <c:numRef>
              <c:f>Munka3!$N$112:$N$118</c:f>
              <c:numCache>
                <c:formatCode>0.0%</c:formatCode>
                <c:ptCount val="7"/>
                <c:pt idx="0">
                  <c:v>0.8665838572957959</c:v>
                </c:pt>
                <c:pt idx="1">
                  <c:v>0.55643299752436692</c:v>
                </c:pt>
                <c:pt idx="2">
                  <c:v>0.3864749420105143</c:v>
                </c:pt>
                <c:pt idx="3">
                  <c:v>0.28352184320680335</c:v>
                </c:pt>
                <c:pt idx="4">
                  <c:v>0.23134861482908375</c:v>
                </c:pt>
                <c:pt idx="5">
                  <c:v>0.15603692306756109</c:v>
                </c:pt>
                <c:pt idx="6">
                  <c:v>9.5369959387972589E-2</c:v>
                </c:pt>
              </c:numCache>
            </c:numRef>
          </c:val>
        </c:ser>
        <c:ser>
          <c:idx val="1"/>
          <c:order val="1"/>
          <c:tx>
            <c:strRef>
              <c:f>Munka3!$O$111</c:f>
              <c:strCache>
                <c:ptCount val="1"/>
                <c:pt idx="0">
                  <c:v>Alapfok</c:v>
                </c:pt>
              </c:strCache>
            </c:strRef>
          </c:tx>
          <c:invertIfNegative val="0"/>
          <c:dLbls>
            <c:numFmt formatCode="0%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Munka3!$M$112:$M$118</c:f>
              <c:strCache>
                <c:ptCount val="7"/>
                <c:pt idx="0">
                  <c:v>&lt;6000</c:v>
                </c:pt>
                <c:pt idx="1">
                  <c:v>6000-24999</c:v>
                </c:pt>
                <c:pt idx="2">
                  <c:v>25000-49999</c:v>
                </c:pt>
                <c:pt idx="3">
                  <c:v>50000-99999</c:v>
                </c:pt>
                <c:pt idx="4">
                  <c:v>100000-249999</c:v>
                </c:pt>
                <c:pt idx="5">
                  <c:v>250000-499999</c:v>
                </c:pt>
                <c:pt idx="6">
                  <c:v>500000-</c:v>
                </c:pt>
              </c:strCache>
            </c:strRef>
          </c:cat>
          <c:val>
            <c:numRef>
              <c:f>Munka3!$O$112:$O$118</c:f>
              <c:numCache>
                <c:formatCode>0.0%</c:formatCode>
                <c:ptCount val="7"/>
                <c:pt idx="0">
                  <c:v>4.5403916556901097E-2</c:v>
                </c:pt>
                <c:pt idx="1">
                  <c:v>0.13323068814639857</c:v>
                </c:pt>
                <c:pt idx="2">
                  <c:v>0.14154891161042854</c:v>
                </c:pt>
                <c:pt idx="3">
                  <c:v>0.14749296321648406</c:v>
                </c:pt>
                <c:pt idx="4">
                  <c:v>9.8984089085918811E-2</c:v>
                </c:pt>
                <c:pt idx="5">
                  <c:v>0.1050701675203828</c:v>
                </c:pt>
                <c:pt idx="6">
                  <c:v>4.1271003750997681E-2</c:v>
                </c:pt>
              </c:numCache>
            </c:numRef>
          </c:val>
        </c:ser>
        <c:ser>
          <c:idx val="2"/>
          <c:order val="2"/>
          <c:tx>
            <c:strRef>
              <c:f>Munka3!$P$111</c:f>
              <c:strCache>
                <c:ptCount val="1"/>
                <c:pt idx="0">
                  <c:v>Középfok</c:v>
                </c:pt>
              </c:strCache>
            </c:strRef>
          </c:tx>
          <c:invertIfNegative val="0"/>
          <c:dLbls>
            <c:numFmt formatCode="0%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Munka3!$M$112:$M$118</c:f>
              <c:strCache>
                <c:ptCount val="7"/>
                <c:pt idx="0">
                  <c:v>&lt;6000</c:v>
                </c:pt>
                <c:pt idx="1">
                  <c:v>6000-24999</c:v>
                </c:pt>
                <c:pt idx="2">
                  <c:v>25000-49999</c:v>
                </c:pt>
                <c:pt idx="3">
                  <c:v>50000-99999</c:v>
                </c:pt>
                <c:pt idx="4">
                  <c:v>100000-249999</c:v>
                </c:pt>
                <c:pt idx="5">
                  <c:v>250000-499999</c:v>
                </c:pt>
                <c:pt idx="6">
                  <c:v>500000-</c:v>
                </c:pt>
              </c:strCache>
            </c:strRef>
          </c:cat>
          <c:val>
            <c:numRef>
              <c:f>Munka3!$P$112:$P$118</c:f>
              <c:numCache>
                <c:formatCode>0.0%</c:formatCode>
                <c:ptCount val="7"/>
                <c:pt idx="0">
                  <c:v>6.6987347901392796E-2</c:v>
                </c:pt>
                <c:pt idx="1">
                  <c:v>0.22495153273173088</c:v>
                </c:pt>
                <c:pt idx="2">
                  <c:v>0.31533874368734599</c:v>
                </c:pt>
                <c:pt idx="3">
                  <c:v>0.35894035273471964</c:v>
                </c:pt>
                <c:pt idx="4">
                  <c:v>0.38549433115488585</c:v>
                </c:pt>
                <c:pt idx="5">
                  <c:v>0.35275372000199384</c:v>
                </c:pt>
                <c:pt idx="6">
                  <c:v>0.23424411802176898</c:v>
                </c:pt>
              </c:numCache>
            </c:numRef>
          </c:val>
        </c:ser>
        <c:ser>
          <c:idx val="3"/>
          <c:order val="3"/>
          <c:tx>
            <c:strRef>
              <c:f>Munka3!$Q$111</c:f>
              <c:strCache>
                <c:ptCount val="1"/>
                <c:pt idx="0">
                  <c:v>Felsőfok</c:v>
                </c:pt>
              </c:strCache>
            </c:strRef>
          </c:tx>
          <c:invertIfNegative val="0"/>
          <c:dLbls>
            <c:dLbl>
              <c:idx val="6"/>
              <c:layout>
                <c:manualLayout>
                  <c:x val="1.6265249071231867E-2"/>
                  <c:y val="-3.208340270000780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Munka3!$M$112:$M$118</c:f>
              <c:strCache>
                <c:ptCount val="7"/>
                <c:pt idx="0">
                  <c:v>&lt;6000</c:v>
                </c:pt>
                <c:pt idx="1">
                  <c:v>6000-24999</c:v>
                </c:pt>
                <c:pt idx="2">
                  <c:v>25000-49999</c:v>
                </c:pt>
                <c:pt idx="3">
                  <c:v>50000-99999</c:v>
                </c:pt>
                <c:pt idx="4">
                  <c:v>100000-249999</c:v>
                </c:pt>
                <c:pt idx="5">
                  <c:v>250000-499999</c:v>
                </c:pt>
                <c:pt idx="6">
                  <c:v>500000-</c:v>
                </c:pt>
              </c:strCache>
            </c:strRef>
          </c:cat>
          <c:val>
            <c:numRef>
              <c:f>Munka3!$Q$112:$Q$118</c:f>
              <c:numCache>
                <c:formatCode>0.0%</c:formatCode>
                <c:ptCount val="7"/>
                <c:pt idx="0">
                  <c:v>2.1024878245910195E-2</c:v>
                </c:pt>
                <c:pt idx="1">
                  <c:v>8.538478159750372E-2</c:v>
                </c:pt>
                <c:pt idx="2">
                  <c:v>0.1566374026917112</c:v>
                </c:pt>
                <c:pt idx="3">
                  <c:v>0.21004484084199299</c:v>
                </c:pt>
                <c:pt idx="4">
                  <c:v>0.28417296493011163</c:v>
                </c:pt>
                <c:pt idx="5">
                  <c:v>0.38613918941006226</c:v>
                </c:pt>
                <c:pt idx="6">
                  <c:v>0.62911491883926074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5543168"/>
        <c:axId val="85561344"/>
        <c:axId val="0"/>
      </c:bar3DChart>
      <c:catAx>
        <c:axId val="85543168"/>
        <c:scaling>
          <c:orientation val="minMax"/>
        </c:scaling>
        <c:delete val="0"/>
        <c:axPos val="b"/>
        <c:majorTickMark val="out"/>
        <c:minorTickMark val="none"/>
        <c:tickLblPos val="nextTo"/>
        <c:crossAx val="85561344"/>
        <c:crosses val="autoZero"/>
        <c:auto val="1"/>
        <c:lblAlgn val="ctr"/>
        <c:lblOffset val="100"/>
        <c:noMultiLvlLbl val="0"/>
      </c:catAx>
      <c:valAx>
        <c:axId val="85561344"/>
        <c:scaling>
          <c:orientation val="minMax"/>
        </c:scaling>
        <c:delete val="0"/>
        <c:axPos val="l"/>
        <c:majorGridlines/>
        <c:numFmt formatCode="0.0%" sourceLinked="1"/>
        <c:majorTickMark val="out"/>
        <c:minorTickMark val="none"/>
        <c:tickLblPos val="nextTo"/>
        <c:crossAx val="8554316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hu-H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[ef_lflegecs.xls]Data!$J$14</c:f>
              <c:strCache>
                <c:ptCount val="1"/>
                <c:pt idx="0">
                  <c:v>8 ezer euró alatt</c:v>
                </c:pt>
              </c:strCache>
            </c:strRef>
          </c:tx>
          <c:invertIfNegative val="0"/>
          <c:dLbls>
            <c:numFmt formatCode="#,##0.0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[ef_lflegecs.xls]Data!$K$13:$O$13</c:f>
              <c:numCache>
                <c:formatCode>General</c:formatCode>
                <c:ptCount val="5"/>
                <c:pt idx="0">
                  <c:v>2005</c:v>
                </c:pt>
                <c:pt idx="1">
                  <c:v>2007</c:v>
                </c:pt>
                <c:pt idx="2">
                  <c:v>2010</c:v>
                </c:pt>
                <c:pt idx="3">
                  <c:v>2013</c:v>
                </c:pt>
                <c:pt idx="4">
                  <c:v>2016</c:v>
                </c:pt>
              </c:numCache>
            </c:numRef>
          </c:cat>
          <c:val>
            <c:numRef>
              <c:f>[ef_lflegecs.xls]Data!$K$14:$O$14</c:f>
              <c:numCache>
                <c:formatCode>#,##0</c:formatCode>
                <c:ptCount val="5"/>
                <c:pt idx="0">
                  <c:v>5390</c:v>
                </c:pt>
                <c:pt idx="1">
                  <c:v>5200</c:v>
                </c:pt>
                <c:pt idx="2" formatCode="General">
                  <c:v>6507</c:v>
                </c:pt>
                <c:pt idx="3" formatCode="General">
                  <c:v>8828</c:v>
                </c:pt>
                <c:pt idx="4" formatCode="General">
                  <c:v>10876</c:v>
                </c:pt>
              </c:numCache>
            </c:numRef>
          </c:val>
        </c:ser>
        <c:ser>
          <c:idx val="1"/>
          <c:order val="1"/>
          <c:tx>
            <c:strRef>
              <c:f>[ef_lflegecs.xls]Data!$J$15</c:f>
              <c:strCache>
                <c:ptCount val="1"/>
                <c:pt idx="0">
                  <c:v>8-100 ezer euró</c:v>
                </c:pt>
              </c:strCache>
            </c:strRef>
          </c:tx>
          <c:invertIfNegative val="0"/>
          <c:dLbls>
            <c:numFmt formatCode="#,##0.0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[ef_lflegecs.xls]Data!$K$13:$O$13</c:f>
              <c:numCache>
                <c:formatCode>General</c:formatCode>
                <c:ptCount val="5"/>
                <c:pt idx="0">
                  <c:v>2005</c:v>
                </c:pt>
                <c:pt idx="1">
                  <c:v>2007</c:v>
                </c:pt>
                <c:pt idx="2">
                  <c:v>2010</c:v>
                </c:pt>
                <c:pt idx="3">
                  <c:v>2013</c:v>
                </c:pt>
                <c:pt idx="4">
                  <c:v>2016</c:v>
                </c:pt>
              </c:numCache>
            </c:numRef>
          </c:cat>
          <c:val>
            <c:numRef>
              <c:f>[ef_lflegecs.xls]Data!$K$15:$O$15</c:f>
              <c:numCache>
                <c:formatCode>#,##0</c:formatCode>
                <c:ptCount val="5"/>
                <c:pt idx="0">
                  <c:v>11080</c:v>
                </c:pt>
                <c:pt idx="1">
                  <c:v>11750</c:v>
                </c:pt>
                <c:pt idx="2" formatCode="General">
                  <c:v>13771</c:v>
                </c:pt>
                <c:pt idx="3" formatCode="General">
                  <c:v>18323</c:v>
                </c:pt>
                <c:pt idx="4" formatCode="General">
                  <c:v>25529</c:v>
                </c:pt>
              </c:numCache>
            </c:numRef>
          </c:val>
        </c:ser>
        <c:ser>
          <c:idx val="2"/>
          <c:order val="2"/>
          <c:tx>
            <c:strRef>
              <c:f>[ef_lflegecs.xls]Data!$J$16</c:f>
              <c:strCache>
                <c:ptCount val="1"/>
                <c:pt idx="0">
                  <c:v>100- 500 ezer euró</c:v>
                </c:pt>
              </c:strCache>
            </c:strRef>
          </c:tx>
          <c:invertIfNegative val="0"/>
          <c:dLbls>
            <c:numFmt formatCode="#,##0.0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[ef_lflegecs.xls]Data!$K$13:$O$13</c:f>
              <c:numCache>
                <c:formatCode>General</c:formatCode>
                <c:ptCount val="5"/>
                <c:pt idx="0">
                  <c:v>2005</c:v>
                </c:pt>
                <c:pt idx="1">
                  <c:v>2007</c:v>
                </c:pt>
                <c:pt idx="2">
                  <c:v>2010</c:v>
                </c:pt>
                <c:pt idx="3">
                  <c:v>2013</c:v>
                </c:pt>
                <c:pt idx="4">
                  <c:v>2016</c:v>
                </c:pt>
              </c:numCache>
            </c:numRef>
          </c:cat>
          <c:val>
            <c:numRef>
              <c:f>[ef_lflegecs.xls]Data!$K$16:$O$16</c:f>
              <c:numCache>
                <c:formatCode>#,##0</c:formatCode>
                <c:ptCount val="5"/>
                <c:pt idx="0">
                  <c:v>18880</c:v>
                </c:pt>
                <c:pt idx="1">
                  <c:v>17030</c:v>
                </c:pt>
                <c:pt idx="2" formatCode="General">
                  <c:v>18236</c:v>
                </c:pt>
                <c:pt idx="3" formatCode="General">
                  <c:v>19918</c:v>
                </c:pt>
                <c:pt idx="4" formatCode="General">
                  <c:v>25565</c:v>
                </c:pt>
              </c:numCache>
            </c:numRef>
          </c:val>
        </c:ser>
        <c:ser>
          <c:idx val="3"/>
          <c:order val="3"/>
          <c:tx>
            <c:strRef>
              <c:f>[ef_lflegecs.xls]Data!$J$17</c:f>
              <c:strCache>
                <c:ptCount val="1"/>
                <c:pt idx="0">
                  <c:v>500 ezer euró felett</c:v>
                </c:pt>
              </c:strCache>
            </c:strRef>
          </c:tx>
          <c:invertIfNegative val="0"/>
          <c:dLbls>
            <c:numFmt formatCode="#,##0.0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[ef_lflegecs.xls]Data!$K$13:$O$13</c:f>
              <c:numCache>
                <c:formatCode>General</c:formatCode>
                <c:ptCount val="5"/>
                <c:pt idx="0">
                  <c:v>2005</c:v>
                </c:pt>
                <c:pt idx="1">
                  <c:v>2007</c:v>
                </c:pt>
                <c:pt idx="2">
                  <c:v>2010</c:v>
                </c:pt>
                <c:pt idx="3">
                  <c:v>2013</c:v>
                </c:pt>
                <c:pt idx="4">
                  <c:v>2016</c:v>
                </c:pt>
              </c:numCache>
            </c:numRef>
          </c:cat>
          <c:val>
            <c:numRef>
              <c:f>[ef_lflegecs.xls]Data!$K$17:$O$17</c:f>
              <c:numCache>
                <c:formatCode>#,##0</c:formatCode>
                <c:ptCount val="5"/>
                <c:pt idx="0">
                  <c:v>62140</c:v>
                </c:pt>
                <c:pt idx="1">
                  <c:v>55330</c:v>
                </c:pt>
                <c:pt idx="2" formatCode="General">
                  <c:v>50228</c:v>
                </c:pt>
                <c:pt idx="3" formatCode="General">
                  <c:v>48878</c:v>
                </c:pt>
                <c:pt idx="4" formatCode="General">
                  <c:v>52362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5620224"/>
        <c:axId val="85621760"/>
        <c:axId val="0"/>
      </c:bar3DChart>
      <c:catAx>
        <c:axId val="856202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5621760"/>
        <c:crosses val="autoZero"/>
        <c:auto val="1"/>
        <c:lblAlgn val="ctr"/>
        <c:lblOffset val="100"/>
        <c:noMultiLvlLbl val="0"/>
      </c:catAx>
      <c:valAx>
        <c:axId val="85621760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85620224"/>
        <c:crosses val="autoZero"/>
        <c:crossBetween val="between"/>
        <c:dispUnits>
          <c:builtInUnit val="thousands"/>
        </c:dispUnits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hu-H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'2.6.6.'!$A$47</c:f>
              <c:strCache>
                <c:ptCount val="1"/>
                <c:pt idx="0">
                  <c:v>mezőgazdaság</c:v>
                </c:pt>
              </c:strCache>
            </c:strRef>
          </c:tx>
          <c:spPr>
            <a:solidFill>
              <a:srgbClr val="5B9BD5"/>
            </a:solidFill>
            <a:ln w="25400">
              <a:noFill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0" vert="horz"/>
              <a:lstStyle/>
              <a:p>
                <a:pPr>
                  <a:defRPr/>
                </a:pPr>
                <a:endParaRPr lang="hu-H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'2.6.6.'!$B$46:$F$46</c:f>
              <c:strCache>
                <c:ptCount val="5"/>
                <c:pt idx="0">
                  <c:v>2013/2014</c:v>
                </c:pt>
                <c:pt idx="1">
                  <c:v>2014/2015</c:v>
                </c:pt>
                <c:pt idx="2">
                  <c:v>2015/2016</c:v>
                </c:pt>
                <c:pt idx="3">
                  <c:v>2016/2017</c:v>
                </c:pt>
                <c:pt idx="4">
                  <c:v>2017/2018</c:v>
                </c:pt>
              </c:strCache>
            </c:strRef>
          </c:cat>
          <c:val>
            <c:numRef>
              <c:f>'2.6.6.'!$B$47:$F$47</c:f>
              <c:numCache>
                <c:formatCode>General</c:formatCode>
                <c:ptCount val="5"/>
                <c:pt idx="0">
                  <c:v>11017</c:v>
                </c:pt>
                <c:pt idx="1">
                  <c:v>10601</c:v>
                </c:pt>
                <c:pt idx="2">
                  <c:v>9886</c:v>
                </c:pt>
                <c:pt idx="3">
                  <c:v>9655</c:v>
                </c:pt>
                <c:pt idx="4">
                  <c:v>9577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226-4016-AADF-D0CE89FE17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6868736"/>
        <c:axId val="86870272"/>
      </c:barChart>
      <c:lineChart>
        <c:grouping val="standard"/>
        <c:varyColors val="0"/>
        <c:ser>
          <c:idx val="1"/>
          <c:order val="1"/>
          <c:tx>
            <c:strRef>
              <c:f>'2.6.6.'!$A$48</c:f>
              <c:strCache>
                <c:ptCount val="1"/>
                <c:pt idx="0">
                  <c:v>összes szakmacsoport</c:v>
                </c:pt>
              </c:strCache>
            </c:strRef>
          </c:tx>
          <c:spPr>
            <a:ln w="28575" cap="rnd">
              <a:solidFill>
                <a:srgbClr val="800080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 w="25400">
                <a:noFill/>
              </a:ln>
            </c:spPr>
            <c:txPr>
              <a:bodyPr rot="0" vert="horz"/>
              <a:lstStyle/>
              <a:p>
                <a:pPr>
                  <a:defRPr/>
                </a:pPr>
                <a:endParaRPr lang="hu-H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'2.6.6.'!$B$46:$F$46</c:f>
              <c:strCache>
                <c:ptCount val="5"/>
                <c:pt idx="0">
                  <c:v>2013/2014</c:v>
                </c:pt>
                <c:pt idx="1">
                  <c:v>2014/2015</c:v>
                </c:pt>
                <c:pt idx="2">
                  <c:v>2015/2016</c:v>
                </c:pt>
                <c:pt idx="3">
                  <c:v>2016/2017</c:v>
                </c:pt>
                <c:pt idx="4">
                  <c:v>2017/2018</c:v>
                </c:pt>
              </c:strCache>
            </c:strRef>
          </c:cat>
          <c:val>
            <c:numRef>
              <c:f>'2.6.6.'!$B$48:$F$48</c:f>
              <c:numCache>
                <c:formatCode>#,##0</c:formatCode>
                <c:ptCount val="5"/>
                <c:pt idx="0">
                  <c:v>316981</c:v>
                </c:pt>
                <c:pt idx="1">
                  <c:v>288794</c:v>
                </c:pt>
                <c:pt idx="2">
                  <c:v>270168</c:v>
                </c:pt>
                <c:pt idx="3">
                  <c:v>252913</c:v>
                </c:pt>
                <c:pt idx="4">
                  <c:v>243489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6226-4016-AADF-D0CE89FE17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876544"/>
        <c:axId val="86878080"/>
      </c:lineChart>
      <c:catAx>
        <c:axId val="86868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hu-HU"/>
          </a:p>
        </c:txPr>
        <c:crossAx val="86870272"/>
        <c:crosses val="autoZero"/>
        <c:auto val="1"/>
        <c:lblAlgn val="ctr"/>
        <c:lblOffset val="100"/>
        <c:noMultiLvlLbl val="0"/>
      </c:catAx>
      <c:valAx>
        <c:axId val="86870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hu-HU"/>
                  <a:t>fő</a:t>
                </a:r>
              </a:p>
            </c:rich>
          </c:tx>
          <c:layout/>
          <c:overlay val="0"/>
          <c:spPr>
            <a:noFill/>
            <a:ln w="25400"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ln w="6350">
            <a:noFill/>
          </a:ln>
        </c:spPr>
        <c:txPr>
          <a:bodyPr rot="-60000000" vert="horz"/>
          <a:lstStyle/>
          <a:p>
            <a:pPr>
              <a:defRPr/>
            </a:pPr>
            <a:endParaRPr lang="hu-HU"/>
          </a:p>
        </c:txPr>
        <c:crossAx val="86868736"/>
        <c:crosses val="autoZero"/>
        <c:crossBetween val="between"/>
      </c:valAx>
      <c:catAx>
        <c:axId val="868765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6878080"/>
        <c:crosses val="autoZero"/>
        <c:auto val="1"/>
        <c:lblAlgn val="ctr"/>
        <c:lblOffset val="100"/>
        <c:noMultiLvlLbl val="0"/>
      </c:catAx>
      <c:valAx>
        <c:axId val="86878080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hu-HU"/>
                  <a:t>fő</a:t>
                </a:r>
              </a:p>
            </c:rich>
          </c:tx>
          <c:layout/>
          <c:overlay val="0"/>
          <c:spPr>
            <a:noFill/>
            <a:ln w="25400">
              <a:noFill/>
            </a:ln>
          </c:spPr>
        </c:title>
        <c:numFmt formatCode="#,##0" sourceLinked="1"/>
        <c:majorTickMark val="out"/>
        <c:minorTickMark val="none"/>
        <c:tickLblPos val="nextTo"/>
        <c:spPr>
          <a:ln w="6350">
            <a:noFill/>
          </a:ln>
        </c:spPr>
        <c:txPr>
          <a:bodyPr rot="-60000000" vert="horz"/>
          <a:lstStyle/>
          <a:p>
            <a:pPr>
              <a:defRPr/>
            </a:pPr>
            <a:endParaRPr lang="hu-HU"/>
          </a:p>
        </c:txPr>
        <c:crossAx val="86876544"/>
        <c:crosses val="max"/>
        <c:crossBetween val="between"/>
      </c:valAx>
      <c:spPr>
        <a:noFill/>
        <a:ln w="25400">
          <a:noFill/>
        </a:ln>
      </c:spPr>
    </c:plotArea>
    <c:legend>
      <c:legendPos val="b"/>
      <c:layout/>
      <c:overlay val="0"/>
      <c:spPr>
        <a:noFill/>
        <a:ln w="25400">
          <a:noFill/>
        </a:ln>
      </c:spPr>
      <c:txPr>
        <a:bodyPr rot="0" vert="horz"/>
        <a:lstStyle/>
        <a:p>
          <a:pPr>
            <a:defRPr b="1"/>
          </a:pPr>
          <a:endParaRPr lang="hu-HU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500">
          <a:solidFill>
            <a:sysClr val="windowText" lastClr="000000"/>
          </a:solidFill>
          <a:latin typeface="+mn-lt"/>
        </a:defRPr>
      </a:pPr>
      <a:endParaRPr lang="hu-H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6972307809349915E-2"/>
          <c:y val="7.7093068844571483E-2"/>
          <c:w val="0.33550363269808664"/>
          <c:h val="0.81079015236233087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7A6-4B4B-81FB-EDF9982E84B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7A6-4B4B-81FB-EDF9982E84B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7A6-4B4B-81FB-EDF9982E84B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7A6-4B4B-81FB-EDF9982E84B8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B7A6-4B4B-81FB-EDF9982E84B8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B7A6-4B4B-81FB-EDF9982E84B8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B7A6-4B4B-81FB-EDF9982E84B8}"/>
              </c:ext>
            </c:extLst>
          </c:dPt>
          <c:dLbls>
            <c:dLbl>
              <c:idx val="0"/>
              <c:layout>
                <c:manualLayout>
                  <c:x val="-9.5666390885921868E-2"/>
                  <c:y val="0.1129467042258306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000" b="1" i="0" u="none" strike="noStrik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hu-H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8.4836908973334846E-2"/>
                      <c:h val="0.1381382259972238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B7A6-4B4B-81FB-EDF9982E84B8}"/>
                </c:ext>
              </c:extLst>
            </c:dLbl>
            <c:dLbl>
              <c:idx val="1"/>
              <c:layout>
                <c:manualLayout>
                  <c:x val="-4.5760743321718936E-3"/>
                  <c:y val="-6.240522018081073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7A6-4B4B-81FB-EDF9982E84B8}"/>
                </c:ext>
              </c:extLst>
            </c:dLbl>
            <c:dLbl>
              <c:idx val="2"/>
              <c:layout>
                <c:manualLayout>
                  <c:x val="3.5381243105481359E-2"/>
                  <c:y val="-0.1404252327176214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000" b="1" i="0" u="none" strike="noStrik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hu-H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7A6-4B4B-81FB-EDF9982E84B8}"/>
                </c:ext>
              </c:extLst>
            </c:dLbl>
            <c:dLbl>
              <c:idx val="3"/>
              <c:layout>
                <c:manualLayout>
                  <c:x val="-6.696845821101631E-3"/>
                  <c:y val="2.30737824438611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7A6-4B4B-81FB-EDF9982E84B8}"/>
                </c:ext>
              </c:extLst>
            </c:dLbl>
            <c:dLbl>
              <c:idx val="4"/>
              <c:layout>
                <c:manualLayout>
                  <c:x val="-7.4288274941242101E-3"/>
                  <c:y val="-1.66706765820939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7A6-4B4B-81FB-EDF9982E84B8}"/>
                </c:ext>
              </c:extLst>
            </c:dLbl>
            <c:dLbl>
              <c:idx val="5"/>
              <c:layout>
                <c:manualLayout>
                  <c:x val="9.4801869278535299E-3"/>
                  <c:y val="-2.1981627296587927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B7A6-4B4B-81FB-EDF9982E84B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'K13 K23'!$B$3:$B$9</c:f>
              <c:strCache>
                <c:ptCount val="7"/>
                <c:pt idx="0">
                  <c:v>Munkát fogok vállalni a szakmámban</c:v>
                </c:pt>
                <c:pt idx="1">
                  <c:v>Munkát fogok vállalni, de nem a szakmámban</c:v>
                </c:pt>
                <c:pt idx="2">
                  <c:v>Tovább szeretnék tanulni a szakmámban</c:v>
                </c:pt>
                <c:pt idx="3">
                  <c:v>Tovább szeretnék tanulni, de nem a jelenlegi szakmámban</c:v>
                </c:pt>
                <c:pt idx="4">
                  <c:v>Külföldre költözöm</c:v>
                </c:pt>
                <c:pt idx="5">
                  <c:v>Még nem tudom, mihez kezdek az iskola befejezése után</c:v>
                </c:pt>
                <c:pt idx="6">
                  <c:v>Más terveim vannak</c:v>
                </c:pt>
              </c:strCache>
            </c:strRef>
          </c:cat>
          <c:val>
            <c:numRef>
              <c:f>'K13 K23'!$E$3:$E$9</c:f>
              <c:numCache>
                <c:formatCode>####.0</c:formatCode>
                <c:ptCount val="7"/>
                <c:pt idx="0">
                  <c:v>40.468085106382979</c:v>
                </c:pt>
                <c:pt idx="1">
                  <c:v>5.7446808510638299</c:v>
                </c:pt>
                <c:pt idx="2">
                  <c:v>19.404255319148938</c:v>
                </c:pt>
                <c:pt idx="3">
                  <c:v>10.638297872340425</c:v>
                </c:pt>
                <c:pt idx="4">
                  <c:v>5.2340425531914896</c:v>
                </c:pt>
                <c:pt idx="5">
                  <c:v>16.382978723404257</c:v>
                </c:pt>
                <c:pt idx="6">
                  <c:v>2.1276595744680851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B7A6-4B4B-81FB-EDF9982E84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45781389496678854"/>
          <c:y val="6.0066334517890015E-2"/>
          <c:w val="0.52961951766898707"/>
          <c:h val="0.8938429332000894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just">
            <a:defRPr sz="16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hu-H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 sz="1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hu-HU"/>
    </a:p>
  </c:txPr>
  <c:externalData r:id="rId2">
    <c:autoUpdate val="0"/>
  </c:externalData>
  <c:userShapes r:id="rId3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861248673573432"/>
          <c:y val="2.9293298050766685E-2"/>
          <c:w val="0.66528270078506013"/>
          <c:h val="0.748464324019128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'18.'!$F$39</c:f>
              <c:strCache>
                <c:ptCount val="1"/>
                <c:pt idx="0">
                  <c:v>Mezőgazdaság</c:v>
                </c:pt>
              </c:strCache>
            </c:strRef>
          </c:tx>
          <c:spPr>
            <a:solidFill>
              <a:srgbClr val="5B9BD5"/>
            </a:solidFill>
            <a:ln w="25400">
              <a:noFill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0" vert="horz"/>
              <a:lstStyle/>
              <a:p>
                <a:pPr>
                  <a:defRPr/>
                </a:pPr>
                <a:endParaRPr lang="hu-HU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'18.'!$G$38:$K$38</c:f>
              <c:strCache>
                <c:ptCount val="5"/>
                <c:pt idx="0">
                  <c:v>2013/2014</c:v>
                </c:pt>
                <c:pt idx="1">
                  <c:v>2014/2015</c:v>
                </c:pt>
                <c:pt idx="2">
                  <c:v>2015/2016</c:v>
                </c:pt>
                <c:pt idx="3">
                  <c:v>2016/2017</c:v>
                </c:pt>
                <c:pt idx="4">
                  <c:v>2017/2018</c:v>
                </c:pt>
              </c:strCache>
            </c:strRef>
          </c:cat>
          <c:val>
            <c:numRef>
              <c:f>'18.'!$G$39:$K$39</c:f>
              <c:numCache>
                <c:formatCode>General</c:formatCode>
                <c:ptCount val="5"/>
                <c:pt idx="0">
                  <c:v>5234</c:v>
                </c:pt>
                <c:pt idx="1">
                  <c:v>5321</c:v>
                </c:pt>
                <c:pt idx="2">
                  <c:v>5301</c:v>
                </c:pt>
                <c:pt idx="3">
                  <c:v>6991</c:v>
                </c:pt>
                <c:pt idx="4">
                  <c:v>6693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C6F-4033-8020-3D1F3C435B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8344832"/>
        <c:axId val="88354816"/>
      </c:barChart>
      <c:lineChart>
        <c:grouping val="standard"/>
        <c:varyColors val="0"/>
        <c:ser>
          <c:idx val="1"/>
          <c:order val="1"/>
          <c:tx>
            <c:strRef>
              <c:f>'18.'!$F$40</c:f>
              <c:strCache>
                <c:ptCount val="1"/>
                <c:pt idx="0">
                  <c:v>Összes képzési terület</c:v>
                </c:pt>
              </c:strCache>
            </c:strRef>
          </c:tx>
          <c:spPr>
            <a:ln w="28575" cap="rnd">
              <a:solidFill>
                <a:srgbClr val="800080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 w="25400">
                <a:noFill/>
              </a:ln>
            </c:spPr>
            <c:txPr>
              <a:bodyPr rot="0" vert="horz"/>
              <a:lstStyle/>
              <a:p>
                <a:pPr>
                  <a:defRPr/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'18.'!$G$38:$K$38</c:f>
              <c:strCache>
                <c:ptCount val="5"/>
                <c:pt idx="0">
                  <c:v>2013/2014</c:v>
                </c:pt>
                <c:pt idx="1">
                  <c:v>2014/2015</c:v>
                </c:pt>
                <c:pt idx="2">
                  <c:v>2015/2016</c:v>
                </c:pt>
                <c:pt idx="3">
                  <c:v>2016/2017</c:v>
                </c:pt>
                <c:pt idx="4">
                  <c:v>2017/2018</c:v>
                </c:pt>
              </c:strCache>
            </c:strRef>
          </c:cat>
          <c:val>
            <c:numRef>
              <c:f>'18.'!$G$40:$K$40</c:f>
              <c:numCache>
                <c:formatCode>General</c:formatCode>
                <c:ptCount val="5"/>
                <c:pt idx="0">
                  <c:v>209208</c:v>
                </c:pt>
                <c:pt idx="1">
                  <c:v>203576</c:v>
                </c:pt>
                <c:pt idx="2">
                  <c:v>195419</c:v>
                </c:pt>
                <c:pt idx="3">
                  <c:v>190098</c:v>
                </c:pt>
                <c:pt idx="4">
                  <c:v>187084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EC6F-4033-8020-3D1F3C435B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8356736"/>
        <c:axId val="88358272"/>
      </c:lineChart>
      <c:catAx>
        <c:axId val="88344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hu-HU"/>
          </a:p>
        </c:txPr>
        <c:crossAx val="88354816"/>
        <c:crosses val="autoZero"/>
        <c:auto val="1"/>
        <c:lblAlgn val="ctr"/>
        <c:lblOffset val="100"/>
        <c:noMultiLvlLbl val="0"/>
      </c:catAx>
      <c:valAx>
        <c:axId val="88354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hu-HU"/>
                  <a:t>fő</a:t>
                </a:r>
              </a:p>
            </c:rich>
          </c:tx>
          <c:layout/>
          <c:overlay val="0"/>
          <c:spPr>
            <a:noFill/>
            <a:ln w="25400"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ln w="6350">
            <a:noFill/>
          </a:ln>
        </c:spPr>
        <c:txPr>
          <a:bodyPr rot="-60000000" vert="horz"/>
          <a:lstStyle/>
          <a:p>
            <a:pPr>
              <a:defRPr/>
            </a:pPr>
            <a:endParaRPr lang="hu-HU"/>
          </a:p>
        </c:txPr>
        <c:crossAx val="88344832"/>
        <c:crosses val="autoZero"/>
        <c:crossBetween val="between"/>
      </c:valAx>
      <c:catAx>
        <c:axId val="8835673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8358272"/>
        <c:crosses val="autoZero"/>
        <c:auto val="1"/>
        <c:lblAlgn val="ctr"/>
        <c:lblOffset val="100"/>
        <c:noMultiLvlLbl val="0"/>
      </c:catAx>
      <c:valAx>
        <c:axId val="88358272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hu-HU"/>
                  <a:t>fő</a:t>
                </a:r>
              </a:p>
            </c:rich>
          </c:tx>
          <c:layout/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6350">
            <a:noFill/>
          </a:ln>
        </c:spPr>
        <c:txPr>
          <a:bodyPr rot="-60000000" vert="horz"/>
          <a:lstStyle/>
          <a:p>
            <a:pPr>
              <a:defRPr/>
            </a:pPr>
            <a:endParaRPr lang="hu-HU"/>
          </a:p>
        </c:txPr>
        <c:crossAx val="88356736"/>
        <c:crosses val="max"/>
        <c:crossBetween val="between"/>
      </c:valAx>
      <c:spPr>
        <a:noFill/>
        <a:ln w="25400">
          <a:noFill/>
        </a:ln>
      </c:spPr>
    </c:plotArea>
    <c:legend>
      <c:legendPos val="b"/>
      <c:layout/>
      <c:overlay val="0"/>
      <c:spPr>
        <a:noFill/>
        <a:ln w="25400">
          <a:noFill/>
        </a:ln>
      </c:spPr>
      <c:txPr>
        <a:bodyPr rot="0" vert="horz"/>
        <a:lstStyle/>
        <a:p>
          <a:pPr>
            <a:defRPr b="1" i="0"/>
          </a:pPr>
          <a:endParaRPr lang="hu-HU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500">
          <a:solidFill>
            <a:sysClr val="windowText" lastClr="000000"/>
          </a:solidFill>
        </a:defRPr>
      </a:pPr>
      <a:endParaRPr lang="hu-HU"/>
    </a:p>
  </c:txPr>
  <c:externalData r:id="rId1">
    <c:autoUpdate val="0"/>
  </c:externalData>
</c:chartSpac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0.47543</cdr:x>
      <cdr:y>0.04594</cdr:y>
    </cdr:from>
    <cdr:to>
      <cdr:x>0.93511</cdr:x>
      <cdr:y>0.15381</cdr:y>
    </cdr:to>
    <cdr:sp macro="" textlink="">
      <cdr:nvSpPr>
        <cdr:cNvPr id="9" name="Téglalap 8"/>
        <cdr:cNvSpPr/>
      </cdr:nvSpPr>
      <cdr:spPr>
        <a:xfrm xmlns:a="http://schemas.openxmlformats.org/drawingml/2006/main">
          <a:off x="4683579" y="186506"/>
          <a:ext cx="4528457" cy="43795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38100">
          <a:solidFill>
            <a:schemeClr val="accent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hu-HU"/>
        </a:p>
      </cdr:txBody>
    </cdr:sp>
  </cdr:relSizeAnchor>
  <cdr:relSizeAnchor xmlns:cdr="http://schemas.openxmlformats.org/drawingml/2006/chartDrawing">
    <cdr:from>
      <cdr:x>0.47446</cdr:x>
      <cdr:y>0.28878</cdr:y>
    </cdr:from>
    <cdr:to>
      <cdr:x>0.93953</cdr:x>
      <cdr:y>0.40013</cdr:y>
    </cdr:to>
    <cdr:sp macro="" textlink="">
      <cdr:nvSpPr>
        <cdr:cNvPr id="10" name="Téglalap 9"/>
        <cdr:cNvSpPr/>
      </cdr:nvSpPr>
      <cdr:spPr>
        <a:xfrm xmlns:a="http://schemas.openxmlformats.org/drawingml/2006/main">
          <a:off x="4674005" y="1172454"/>
          <a:ext cx="4581573" cy="45208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38100">
          <a:solidFill>
            <a:schemeClr val="bg1">
              <a:lumMod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hu-H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0.05446</cdr:x>
      <cdr:y>0.89585</cdr:y>
    </cdr:from>
    <cdr:to>
      <cdr:x>0.19589</cdr:x>
      <cdr:y>0.98651</cdr:y>
    </cdr:to>
    <cdr:sp macro="" textlink="">
      <cdr:nvSpPr>
        <cdr:cNvPr id="2" name="Szövegdoboz 1"/>
        <cdr:cNvSpPr txBox="1"/>
      </cdr:nvSpPr>
      <cdr:spPr>
        <a:xfrm xmlns:a="http://schemas.openxmlformats.org/drawingml/2006/main">
          <a:off x="352068" y="4329387"/>
          <a:ext cx="914400" cy="4381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hu-HU" sz="1800" b="1" dirty="0"/>
            <a:t>N=1396 agrárvállalkozás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0.04899</cdr:x>
      <cdr:y>0.8893</cdr:y>
    </cdr:from>
    <cdr:to>
      <cdr:x>0.1985</cdr:x>
      <cdr:y>1</cdr:y>
    </cdr:to>
    <cdr:sp macro="" textlink="">
      <cdr:nvSpPr>
        <cdr:cNvPr id="3" name="Szövegdoboz 2"/>
        <cdr:cNvSpPr txBox="1"/>
      </cdr:nvSpPr>
      <cdr:spPr>
        <a:xfrm xmlns:a="http://schemas.openxmlformats.org/drawingml/2006/main">
          <a:off x="299640" y="3869664"/>
          <a:ext cx="914400" cy="4816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hu-HU" sz="1600" b="1" dirty="0"/>
            <a:t>N=1396 agrárvállalkozás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0.24949</cdr:x>
      <cdr:y>0.87819</cdr:y>
    </cdr:from>
    <cdr:to>
      <cdr:x>0.56937</cdr:x>
      <cdr:y>0.9594</cdr:y>
    </cdr:to>
    <cdr:sp macro="" textlink="">
      <cdr:nvSpPr>
        <cdr:cNvPr id="2" name="Szövegdoboz 2"/>
        <cdr:cNvSpPr txBox="1"/>
      </cdr:nvSpPr>
      <cdr:spPr>
        <a:xfrm xmlns:a="http://schemas.openxmlformats.org/drawingml/2006/main">
          <a:off x="2187842" y="3994069"/>
          <a:ext cx="2805163" cy="36934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hu-H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hu-HU" b="1" dirty="0"/>
            <a:t>N=1396 agrárvállalkozás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69A4DB-2C7B-4A9B-883B-37188C6FB125}" type="datetimeFigureOut">
              <a:rPr lang="hu-HU" smtClean="0"/>
              <a:t>2019.02.21.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44245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56038" y="944245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78CB72-32AB-4D12-B3AC-70267B7B5C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534200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7BE10-C8D2-4B32-9CD1-0609D86D5D08}" type="datetimeFigureOut">
              <a:rPr lang="en-GB" smtClean="0"/>
              <a:t>21/02/2019</a:t>
            </a:fld>
            <a:endParaRPr lang="en-GB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Mintaszöveg-stílusok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GB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57E671-579B-4860-B4EA-80C37344EE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874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423863" y="1243013"/>
            <a:ext cx="5961062" cy="33543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80116-2787-4B85-AAFE-421332775E11}" type="slidenum">
              <a:rPr lang="hu-HU" smtClean="0"/>
              <a:t>10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65062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106A5-EC43-41EA-BDF0-40BED47336BB}" type="datetimeFigureOut">
              <a:rPr lang="hu-HU" smtClean="0"/>
              <a:t>2019.02.21.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F04E-50C9-4F86-987A-2368F6AA6B8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13525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106A5-EC43-41EA-BDF0-40BED47336BB}" type="datetimeFigureOut">
              <a:rPr lang="hu-HU" smtClean="0"/>
              <a:t>2019.02.21.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F04E-50C9-4F86-987A-2368F6AA6B8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4599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11785600" y="274639"/>
            <a:ext cx="36576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12800" y="274639"/>
            <a:ext cx="107696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106A5-EC43-41EA-BDF0-40BED47336BB}" type="datetimeFigureOut">
              <a:rPr lang="hu-HU" smtClean="0"/>
              <a:t>2019.02.21.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F04E-50C9-4F86-987A-2368F6AA6B8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60098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helye 6" descr="C:\Users\gyurean\AppData\Local\Microsoft\Windows\Temporary Internet Files\Content.Outlook\ZU3ZCX9G\Agrarminiszterium.jpg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7" b="1097"/>
          <a:stretch>
            <a:fillRect/>
          </a:stretch>
        </p:blipFill>
        <p:spPr bwMode="auto">
          <a:xfrm>
            <a:off x="5231904" y="0"/>
            <a:ext cx="1728192" cy="94860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23392" y="980728"/>
            <a:ext cx="10972800" cy="85496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23392" y="1916833"/>
            <a:ext cx="10972800" cy="4525963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cxnSp>
        <p:nvCxnSpPr>
          <p:cNvPr id="10" name="Egyenes összekötő 9"/>
          <p:cNvCxnSpPr/>
          <p:nvPr userDrawn="1"/>
        </p:nvCxnSpPr>
        <p:spPr>
          <a:xfrm>
            <a:off x="623392" y="6669360"/>
            <a:ext cx="11041227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12"/>
          <p:cNvCxnSpPr/>
          <p:nvPr userDrawn="1"/>
        </p:nvCxnSpPr>
        <p:spPr>
          <a:xfrm>
            <a:off x="623392" y="908720"/>
            <a:ext cx="11041227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394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hu-HU" smtClean="0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 dirty="0"/>
          </a:p>
        </p:txBody>
      </p:sp>
      <p:sp>
        <p:nvSpPr>
          <p:cNvPr id="8" name="Kép helye 7"/>
          <p:cNvSpPr>
            <a:spLocks noGrp="1"/>
          </p:cNvSpPr>
          <p:nvPr>
            <p:ph type="pic" sz="quarter" idx="10"/>
          </p:nvPr>
        </p:nvSpPr>
        <p:spPr>
          <a:xfrm>
            <a:off x="4176185" y="115889"/>
            <a:ext cx="3456516" cy="1800225"/>
          </a:xfrm>
        </p:spPr>
        <p:txBody>
          <a:bodyPr/>
          <a:lstStyle/>
          <a:p>
            <a:r>
              <a:rPr lang="hu-HU" smtClean="0"/>
              <a:t>Kép beszúrásához kattintson az ikonra</a:t>
            </a:r>
            <a:endParaRPr lang="hu-HU"/>
          </a:p>
        </p:txBody>
      </p:sp>
      <p:cxnSp>
        <p:nvCxnSpPr>
          <p:cNvPr id="11" name="Egyenes összekötő 10"/>
          <p:cNvCxnSpPr/>
          <p:nvPr userDrawn="1"/>
        </p:nvCxnSpPr>
        <p:spPr>
          <a:xfrm>
            <a:off x="911424" y="2060849"/>
            <a:ext cx="10369152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gyenes összekötő 11"/>
          <p:cNvCxnSpPr/>
          <p:nvPr userDrawn="1"/>
        </p:nvCxnSpPr>
        <p:spPr>
          <a:xfrm>
            <a:off x="911424" y="6381328"/>
            <a:ext cx="10369152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Kép helye 6" descr="C:\Users\gyurean\AppData\Local\Microsoft\Windows\Temporary Internet Files\Content.Outlook\ZU3ZCX9G\Agrarminiszterium.jpg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7" b="1097"/>
          <a:stretch>
            <a:fillRect/>
          </a:stretch>
        </p:blipFill>
        <p:spPr bwMode="auto">
          <a:xfrm>
            <a:off x="4110040" y="21741"/>
            <a:ext cx="3936437" cy="20391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127597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106A5-EC43-41EA-BDF0-40BED47336BB}" type="datetimeFigureOut">
              <a:rPr lang="hu-HU" smtClean="0"/>
              <a:t>2019.02.21.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F04E-50C9-4F86-987A-2368F6AA6B8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99973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106A5-EC43-41EA-BDF0-40BED47336BB}" type="datetimeFigureOut">
              <a:rPr lang="hu-HU" smtClean="0"/>
              <a:t>2019.02.21.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F04E-50C9-4F86-987A-2368F6AA6B8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46760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12800" y="1600204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229600" y="1600204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106A5-EC43-41EA-BDF0-40BED47336BB}" type="datetimeFigureOut">
              <a:rPr lang="hu-HU" smtClean="0"/>
              <a:t>2019.02.21.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F04E-50C9-4F86-987A-2368F6AA6B8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19939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106A5-EC43-41EA-BDF0-40BED47336BB}" type="datetimeFigureOut">
              <a:rPr lang="hu-HU" smtClean="0"/>
              <a:t>2019.02.21.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F04E-50C9-4F86-987A-2368F6AA6B8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84489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106A5-EC43-41EA-BDF0-40BED47336BB}" type="datetimeFigureOut">
              <a:rPr lang="hu-HU" smtClean="0"/>
              <a:t>2019.02.21.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F04E-50C9-4F86-987A-2368F6AA6B8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8031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106A5-EC43-41EA-BDF0-40BED47336BB}" type="datetimeFigureOut">
              <a:rPr lang="hu-HU" smtClean="0"/>
              <a:t>2019.02.21.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F04E-50C9-4F86-987A-2368F6AA6B8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26647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09603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106A5-EC43-41EA-BDF0-40BED47336BB}" type="datetimeFigureOut">
              <a:rPr lang="hu-HU" smtClean="0"/>
              <a:t>2019.02.21.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F04E-50C9-4F86-987A-2368F6AA6B8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69568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106A5-EC43-41EA-BDF0-40BED47336BB}" type="datetimeFigureOut">
              <a:rPr lang="hu-HU" smtClean="0"/>
              <a:t>2019.02.21.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F04E-50C9-4F86-987A-2368F6AA6B8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84606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106A5-EC43-41EA-BDF0-40BED47336BB}" type="datetimeFigureOut">
              <a:rPr lang="hu-HU" smtClean="0"/>
              <a:t>2019.02.21.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5F04E-50C9-4F86-987A-2368F6AA6B8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54853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5" Type="http://schemas.openxmlformats.org/officeDocument/2006/relationships/image" Target="../media/image3.png"/><Relationship Id="rId4" Type="http://schemas.openxmlformats.org/officeDocument/2006/relationships/chart" Target="../charts/char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6" Type="http://schemas.openxmlformats.org/officeDocument/2006/relationships/chart" Target="../charts/chart4.xml"/><Relationship Id="rId5" Type="http://schemas.openxmlformats.org/officeDocument/2006/relationships/image" Target="../media/image3.png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ím 3"/>
          <p:cNvSpPr>
            <a:spLocks noGrp="1"/>
          </p:cNvSpPr>
          <p:nvPr>
            <p:ph type="ctrTitle"/>
          </p:nvPr>
        </p:nvSpPr>
        <p:spPr>
          <a:xfrm>
            <a:off x="327545" y="1735941"/>
            <a:ext cx="11617291" cy="1944216"/>
          </a:xfrm>
        </p:spPr>
        <p:txBody>
          <a:bodyPr>
            <a:normAutofit/>
          </a:bodyPr>
          <a:lstStyle/>
          <a:p>
            <a:r>
              <a:rPr lang="hu-HU" dirty="0"/>
              <a:t>Az agrárágazat </a:t>
            </a:r>
            <a:r>
              <a:rPr lang="hu-HU" dirty="0" err="1"/>
              <a:t>munkaerőpiaci</a:t>
            </a:r>
            <a:r>
              <a:rPr lang="hu-HU" dirty="0"/>
              <a:t> elvárásai</a:t>
            </a:r>
          </a:p>
        </p:txBody>
      </p:sp>
      <p:sp>
        <p:nvSpPr>
          <p:cNvPr id="9" name="Alcím 4"/>
          <p:cNvSpPr>
            <a:spLocks noGrp="1"/>
          </p:cNvSpPr>
          <p:nvPr>
            <p:ph type="subTitle" idx="1"/>
          </p:nvPr>
        </p:nvSpPr>
        <p:spPr>
          <a:xfrm>
            <a:off x="1583499" y="4221088"/>
            <a:ext cx="8832981" cy="208823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hu-HU" sz="2400" b="1" dirty="0"/>
              <a:t>dr. Feldman Zsolt</a:t>
            </a:r>
          </a:p>
          <a:p>
            <a:pPr>
              <a:defRPr/>
            </a:pPr>
            <a:r>
              <a:rPr lang="hu-HU" sz="2400" dirty="0" smtClean="0"/>
              <a:t>mezőgazdaságért </a:t>
            </a:r>
            <a:r>
              <a:rPr lang="hu-HU" sz="2400" dirty="0"/>
              <a:t>felelős </a:t>
            </a:r>
            <a:r>
              <a:rPr lang="hu-HU" sz="2400" dirty="0" smtClean="0"/>
              <a:t>államtitkár</a:t>
            </a:r>
            <a:endParaRPr lang="hu-HU" sz="2400" dirty="0"/>
          </a:p>
          <a:p>
            <a:pPr>
              <a:defRPr/>
            </a:pPr>
            <a:r>
              <a:rPr lang="hu-HU" sz="2400" dirty="0" smtClean="0"/>
              <a:t>Agrárminisztérium</a:t>
            </a:r>
          </a:p>
          <a:p>
            <a:pPr>
              <a:defRPr/>
            </a:pPr>
            <a:r>
              <a:rPr lang="hu-HU" sz="2400" dirty="0" smtClean="0"/>
              <a:t>2019. 02. 20.</a:t>
            </a:r>
            <a:endParaRPr lang="hu-HU" dirty="0"/>
          </a:p>
          <a:p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807" y="140677"/>
            <a:ext cx="1637640" cy="100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5217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ím 6"/>
          <p:cNvSpPr>
            <a:spLocks noGrp="1"/>
          </p:cNvSpPr>
          <p:nvPr>
            <p:ph type="title"/>
          </p:nvPr>
        </p:nvSpPr>
        <p:spPr>
          <a:xfrm>
            <a:off x="191730" y="873127"/>
            <a:ext cx="11374908" cy="914404"/>
          </a:xfrm>
        </p:spPr>
        <p:txBody>
          <a:bodyPr>
            <a:noAutofit/>
          </a:bodyPr>
          <a:lstStyle/>
          <a:p>
            <a:r>
              <a:rPr lang="hu-HU" sz="32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legkeresettebb mezőgazdasági állások</a:t>
            </a:r>
          </a:p>
        </p:txBody>
      </p:sp>
      <p:sp>
        <p:nvSpPr>
          <p:cNvPr id="8" name="Tartalom helye 7"/>
          <p:cNvSpPr>
            <a:spLocks noGrp="1"/>
          </p:cNvSpPr>
          <p:nvPr>
            <p:ph idx="1"/>
          </p:nvPr>
        </p:nvSpPr>
        <p:spPr>
          <a:xfrm>
            <a:off x="7445831" y="1930400"/>
            <a:ext cx="4259271" cy="409233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hu-HU" sz="2400" dirty="0"/>
              <a:t>A válaszadó 1396 </a:t>
            </a:r>
            <a:r>
              <a:rPr lang="hu-HU" sz="2400" b="1" dirty="0"/>
              <a:t>agrárvállalkozás</a:t>
            </a:r>
            <a:r>
              <a:rPr lang="hu-HU" sz="2400" dirty="0"/>
              <a:t> </a:t>
            </a:r>
            <a:r>
              <a:rPr lang="hu-HU" sz="2400" b="1" dirty="0"/>
              <a:t>40,5%-a rendelkezett </a:t>
            </a:r>
            <a:r>
              <a:rPr lang="hu-HU" sz="2400" dirty="0"/>
              <a:t>összesen</a:t>
            </a:r>
            <a:r>
              <a:rPr lang="hu-HU" sz="2400" b="1" dirty="0"/>
              <a:t> </a:t>
            </a:r>
            <a:r>
              <a:rPr lang="hu-HU" sz="2400" dirty="0"/>
              <a:t>1571 </a:t>
            </a:r>
            <a:r>
              <a:rPr lang="hu-HU" sz="2400" b="1" dirty="0"/>
              <a:t>üres</a:t>
            </a:r>
            <a:r>
              <a:rPr lang="hu-HU" sz="2400" dirty="0"/>
              <a:t> </a:t>
            </a:r>
            <a:r>
              <a:rPr lang="hu-HU" sz="2400" b="1" dirty="0"/>
              <a:t>álláshellyel</a:t>
            </a:r>
            <a:r>
              <a:rPr lang="hu-HU" sz="2400" dirty="0"/>
              <a:t> 2018-ban</a:t>
            </a:r>
            <a:r>
              <a:rPr lang="hu-HU" sz="2400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hu-HU" sz="2400" dirty="0"/>
          </a:p>
          <a:p>
            <a:pPr lvl="1">
              <a:spcBef>
                <a:spcPts val="0"/>
              </a:spcBef>
            </a:pPr>
            <a:r>
              <a:rPr lang="hu-HU" sz="2400" dirty="0"/>
              <a:t>2016-ban még csak az agrárvállalkozások szűk harmada volt érintett</a:t>
            </a:r>
            <a:r>
              <a:rPr lang="hu-HU" sz="2400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hu-HU" sz="2400" dirty="0"/>
          </a:p>
          <a:p>
            <a:pPr>
              <a:spcBef>
                <a:spcPts val="0"/>
              </a:spcBef>
            </a:pPr>
            <a:r>
              <a:rPr lang="hu-HU" sz="2400" dirty="0"/>
              <a:t>A szakképzett és </a:t>
            </a:r>
            <a:r>
              <a:rPr lang="hu-HU" sz="2400" dirty="0" smtClean="0"/>
              <a:t>betanított </a:t>
            </a:r>
            <a:r>
              <a:rPr lang="hu-HU" sz="2400" dirty="0"/>
              <a:t>munkaerő iránt egyaránt magas a kereslet</a:t>
            </a:r>
            <a:r>
              <a:rPr lang="hu-HU" sz="2600" dirty="0"/>
              <a:t>.</a:t>
            </a:r>
          </a:p>
          <a:p>
            <a:endParaRPr lang="hu-HU" dirty="0"/>
          </a:p>
        </p:txBody>
      </p:sp>
      <p:sp>
        <p:nvSpPr>
          <p:cNvPr id="3" name="Szövegdoboz 2"/>
          <p:cNvSpPr txBox="1"/>
          <p:nvPr/>
        </p:nvSpPr>
        <p:spPr>
          <a:xfrm>
            <a:off x="5138061" y="2452914"/>
            <a:ext cx="12154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u-HU" sz="2800" b="1" dirty="0"/>
          </a:p>
        </p:txBody>
      </p:sp>
      <p:sp>
        <p:nvSpPr>
          <p:cNvPr id="5" name="Szövegdoboz 4">
            <a:extLst>
              <a:ext uri="{FF2B5EF4-FFF2-40B4-BE49-F238E27FC236}">
                <a16:creationId xmlns="" xmlns:a16="http://schemas.microsoft.com/office/drawing/2014/main" id="{0BBB4631-DF25-4EE6-BB29-77ADE97749C4}"/>
              </a:ext>
            </a:extLst>
          </p:cNvPr>
          <p:cNvSpPr txBox="1"/>
          <p:nvPr/>
        </p:nvSpPr>
        <p:spPr>
          <a:xfrm>
            <a:off x="298937" y="6022731"/>
            <a:ext cx="4839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/>
              <a:t>Forrás: AKI, AMB felmérés, 2018</a:t>
            </a:r>
            <a:endParaRPr lang="en-GB" sz="1600" dirty="0"/>
          </a:p>
        </p:txBody>
      </p:sp>
      <p:graphicFrame>
        <p:nvGraphicFramePr>
          <p:cNvPr id="9" name="Diagram 8">
            <a:extLst>
              <a:ext uri="{FF2B5EF4-FFF2-40B4-BE49-F238E27FC236}">
                <a16:creationId xmlns="" xmlns:a16="http://schemas.microsoft.com/office/drawing/2014/main" id="{2A706C38-FF27-40FD-89EB-BD4B37668DD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5861544"/>
              </p:ext>
            </p:extLst>
          </p:nvPr>
        </p:nvGraphicFramePr>
        <p:xfrm>
          <a:off x="298937" y="1529623"/>
          <a:ext cx="7008448" cy="4493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Szövegdoboz 1"/>
          <p:cNvSpPr txBox="1"/>
          <p:nvPr/>
        </p:nvSpPr>
        <p:spPr>
          <a:xfrm>
            <a:off x="1190171" y="5457371"/>
            <a:ext cx="249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/>
              <a:t>N=1396 agrárvállalkozás</a:t>
            </a: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807" y="140677"/>
            <a:ext cx="1637640" cy="100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172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47637" y="997971"/>
            <a:ext cx="11121980" cy="76915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z="32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Munkaerő kiválasztásának szempontjai</a:t>
            </a:r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8933705"/>
              </p:ext>
            </p:extLst>
          </p:nvPr>
        </p:nvGraphicFramePr>
        <p:xfrm>
          <a:off x="231820" y="1524000"/>
          <a:ext cx="6465195" cy="45965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églalap 4"/>
          <p:cNvSpPr/>
          <p:nvPr/>
        </p:nvSpPr>
        <p:spPr>
          <a:xfrm>
            <a:off x="231822" y="6120585"/>
            <a:ext cx="2532937" cy="307777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hu-HU" sz="1400" dirty="0"/>
              <a:t>Forrás: AKI, AMB felmérés, 2018</a:t>
            </a:r>
            <a:endParaRPr lang="en-GB" sz="1400" dirty="0"/>
          </a:p>
        </p:txBody>
      </p:sp>
      <p:sp>
        <p:nvSpPr>
          <p:cNvPr id="6" name="Téglalap 5"/>
          <p:cNvSpPr/>
          <p:nvPr/>
        </p:nvSpPr>
        <p:spPr>
          <a:xfrm>
            <a:off x="6902948" y="1596267"/>
            <a:ext cx="469508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400" dirty="0"/>
              <a:t>A munkaerő kiválasztásának fő szempontjai: </a:t>
            </a:r>
            <a:r>
              <a:rPr lang="hu-HU" sz="2400" b="1" dirty="0"/>
              <a:t>szakképzettség, munkafegyelem</a:t>
            </a:r>
            <a:r>
              <a:rPr lang="hu-HU" sz="2400" b="1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hu-HU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400" dirty="0"/>
              <a:t>A megfelelő szakképzettségű és hozzáállású munkaerő rendelkezésre állása a válaszadók 40%-a szerint egyre inkább az üzem továbbfejlődésének fő korlátja (AMB, 2016)</a:t>
            </a:r>
          </a:p>
          <a:p>
            <a:pPr algn="just"/>
            <a:endParaRPr lang="hu-HU" sz="2400" dirty="0"/>
          </a:p>
          <a:p>
            <a:pPr algn="just"/>
            <a:endParaRPr lang="hu-HU" sz="2400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807" y="140677"/>
            <a:ext cx="1637640" cy="100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56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" y="662113"/>
            <a:ext cx="12191999" cy="124244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z="32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28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munkaerő kapcsán tapasztalt problémák az agrárvállalkozásokban</a:t>
            </a:r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7789267"/>
              </p:ext>
            </p:extLst>
          </p:nvPr>
        </p:nvGraphicFramePr>
        <p:xfrm>
          <a:off x="295446" y="1500621"/>
          <a:ext cx="6116011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églalap 4"/>
          <p:cNvSpPr/>
          <p:nvPr/>
        </p:nvSpPr>
        <p:spPr>
          <a:xfrm>
            <a:off x="295446" y="6037664"/>
            <a:ext cx="3204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/>
              <a:t>Forrás: AKI, AMB felmérés, 2018</a:t>
            </a:r>
            <a:endParaRPr lang="en-GB" dirty="0"/>
          </a:p>
        </p:txBody>
      </p:sp>
      <p:sp>
        <p:nvSpPr>
          <p:cNvPr id="7" name="Téglalap 6"/>
          <p:cNvSpPr/>
          <p:nvPr/>
        </p:nvSpPr>
        <p:spPr>
          <a:xfrm>
            <a:off x="6646130" y="2241116"/>
            <a:ext cx="44595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400" dirty="0"/>
              <a:t>Az állandó alkalmazottak kapcsán: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400" dirty="0"/>
              <a:t>a folyamatosan növekvő bérigény</a:t>
            </a:r>
            <a:r>
              <a:rPr lang="hu-HU" sz="2400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hu-H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400" dirty="0"/>
              <a:t>a dolgozók nem megfelelő  hozzáállása</a:t>
            </a:r>
            <a:r>
              <a:rPr lang="hu-HU" sz="2400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hu-H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400" dirty="0"/>
              <a:t>a munkatapasztalat hiánya</a:t>
            </a:r>
          </a:p>
          <a:p>
            <a:r>
              <a:rPr lang="hu-HU" sz="2400" dirty="0"/>
              <a:t>okozza a legfőbb nehézséget a hazai agrárvállalkozások számára.</a:t>
            </a:r>
          </a:p>
        </p:txBody>
      </p:sp>
      <p:sp>
        <p:nvSpPr>
          <p:cNvPr id="3" name="Szövegdoboz 2">
            <a:extLst>
              <a:ext uri="{FF2B5EF4-FFF2-40B4-BE49-F238E27FC236}">
                <a16:creationId xmlns="" xmlns:a16="http://schemas.microsoft.com/office/drawing/2014/main" id="{FB6C8740-D9FB-4BBA-926D-8E1ABF0D4794}"/>
              </a:ext>
            </a:extLst>
          </p:cNvPr>
          <p:cNvSpPr txBox="1"/>
          <p:nvPr/>
        </p:nvSpPr>
        <p:spPr>
          <a:xfrm>
            <a:off x="7315200" y="1445845"/>
            <a:ext cx="4493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1=</a:t>
            </a:r>
            <a:r>
              <a:rPr lang="hu-HU" dirty="0"/>
              <a:t> Egyáltalán nem jelent problémát</a:t>
            </a:r>
          </a:p>
          <a:p>
            <a:r>
              <a:rPr lang="hu-HU" dirty="0"/>
              <a:t>5= Nagy problémát jelent</a:t>
            </a: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807" y="140677"/>
            <a:ext cx="1637640" cy="100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47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97023" y="878407"/>
            <a:ext cx="11919439" cy="77190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hu-HU" sz="28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 agrárvállalkozások által alkalmazott munkaerő ösztönzési eszközök </a:t>
            </a:r>
          </a:p>
        </p:txBody>
      </p:sp>
      <p:graphicFrame>
        <p:nvGraphicFramePr>
          <p:cNvPr id="8" name="Tartalom helye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4297482"/>
              </p:ext>
            </p:extLst>
          </p:nvPr>
        </p:nvGraphicFramePr>
        <p:xfrm>
          <a:off x="110096" y="1465191"/>
          <a:ext cx="6688913" cy="44835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églalap 5"/>
          <p:cNvSpPr/>
          <p:nvPr/>
        </p:nvSpPr>
        <p:spPr>
          <a:xfrm>
            <a:off x="397023" y="5948699"/>
            <a:ext cx="3204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/>
              <a:t>Forrás: AKI, AMB felmérés, 2018</a:t>
            </a:r>
            <a:endParaRPr lang="en-GB" dirty="0"/>
          </a:p>
        </p:txBody>
      </p:sp>
      <p:sp>
        <p:nvSpPr>
          <p:cNvPr id="9" name="Szövegdoboz 8"/>
          <p:cNvSpPr txBox="1"/>
          <p:nvPr/>
        </p:nvSpPr>
        <p:spPr>
          <a:xfrm>
            <a:off x="6799007" y="1415847"/>
            <a:ext cx="43379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A hazai agrárvállalkozások </a:t>
            </a:r>
            <a:r>
              <a:rPr lang="hu-HU" sz="2400" b="1" dirty="0"/>
              <a:t>munkaerő-ösztönzési eszközrend-szere nem diverzifikált.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Elsődlegesen </a:t>
            </a:r>
            <a:r>
              <a:rPr lang="hu-HU" sz="2400" b="1" dirty="0"/>
              <a:t>magasabb munkabérrel</a:t>
            </a:r>
            <a:r>
              <a:rPr lang="hu-HU" sz="2400" dirty="0"/>
              <a:t> </a:t>
            </a:r>
            <a:r>
              <a:rPr lang="hu-HU" sz="2400" b="1" dirty="0"/>
              <a:t>ösztönözik</a:t>
            </a:r>
            <a:r>
              <a:rPr lang="hu-HU" sz="2400" dirty="0"/>
              <a:t> az alkalmazottakat</a:t>
            </a:r>
            <a:r>
              <a:rPr lang="hu-HU" sz="2400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hu-H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A válaszadók 47,4 százaléka élt 2018-ban ezzel az ösztönzési formával</a:t>
            </a:r>
            <a:r>
              <a:rPr lang="hu-HU" sz="2400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hu-H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Emellett a természetbeni juttatások elterjedtek.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798285" y="5573486"/>
            <a:ext cx="249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/>
              <a:t>N=1396 agrárvállalkozás</a:t>
            </a: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807" y="140677"/>
            <a:ext cx="1637640" cy="100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92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="" xmlns:a16="http://schemas.microsoft.com/office/drawing/2014/main" id="{AEA1D2D1-70A1-4B17-93FC-762BA0F5B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667" y="644382"/>
            <a:ext cx="11450823" cy="1325563"/>
          </a:xfrm>
        </p:spPr>
        <p:txBody>
          <a:bodyPr>
            <a:normAutofit/>
          </a:bodyPr>
          <a:lstStyle/>
          <a:p>
            <a:r>
              <a:rPr lang="hu-HU" sz="32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Havi bruttó átlagkereset változása a mezőgazdaságban, ezer Ft</a:t>
            </a:r>
            <a:endParaRPr lang="en-GB" sz="32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rtalom helye 3">
            <a:extLst>
              <a:ext uri="{FF2B5EF4-FFF2-40B4-BE49-F238E27FC236}">
                <a16:creationId xmlns="" xmlns:a16="http://schemas.microsoft.com/office/drawing/2014/main" id="{14475322-7F19-446C-BF57-779299DE2D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137746"/>
              </p:ext>
            </p:extLst>
          </p:nvPr>
        </p:nvGraphicFramePr>
        <p:xfrm>
          <a:off x="288759" y="1600703"/>
          <a:ext cx="11614484" cy="30042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Szövegdoboz 5">
            <a:extLst>
              <a:ext uri="{FF2B5EF4-FFF2-40B4-BE49-F238E27FC236}">
                <a16:creationId xmlns="" xmlns:a16="http://schemas.microsoft.com/office/drawing/2014/main" id="{003FC9B7-4AB7-4B1D-976A-3F84361EA537}"/>
              </a:ext>
            </a:extLst>
          </p:cNvPr>
          <p:cNvSpPr txBox="1"/>
          <p:nvPr/>
        </p:nvSpPr>
        <p:spPr>
          <a:xfrm>
            <a:off x="481263" y="4604990"/>
            <a:ext cx="1107506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2000" dirty="0"/>
              <a:t>A mezőgazdasági keresetek növekedése 2013 óta meghaladja az ipari és a nemzetgazdasági átlagkeresetek növekedését.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000" dirty="0"/>
              <a:t>Ennek ellenére a </a:t>
            </a:r>
            <a:r>
              <a:rPr lang="hu-HU" sz="2000" b="1" dirty="0"/>
              <a:t>mezőgazdasági keresetek még mindig 24 %-kal maradnak el az ipari és 20 %-kal a nemzetgazdasági átlagkeresetektől.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r>
              <a:rPr lang="hu-HU" dirty="0"/>
              <a:t>Forrás: KSH, 2018</a:t>
            </a:r>
            <a:endParaRPr lang="en-GB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807" y="140677"/>
            <a:ext cx="1637640" cy="100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03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4076" y="701187"/>
            <a:ext cx="11109101" cy="1325563"/>
          </a:xfrm>
        </p:spPr>
        <p:txBody>
          <a:bodyPr>
            <a:normAutofit/>
          </a:bodyPr>
          <a:lstStyle/>
          <a:p>
            <a:r>
              <a:rPr lang="hu-HU" sz="32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Munkaerőhiány kezelése</a:t>
            </a:r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678534"/>
              </p:ext>
            </p:extLst>
          </p:nvPr>
        </p:nvGraphicFramePr>
        <p:xfrm>
          <a:off x="295446" y="1547446"/>
          <a:ext cx="7540962" cy="4581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églalap 4"/>
          <p:cNvSpPr/>
          <p:nvPr/>
        </p:nvSpPr>
        <p:spPr>
          <a:xfrm>
            <a:off x="295446" y="6037664"/>
            <a:ext cx="3204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/>
              <a:t>Forrás: AKI, AMB felmérés, 2018</a:t>
            </a:r>
            <a:endParaRPr lang="en-GB" dirty="0"/>
          </a:p>
        </p:txBody>
      </p:sp>
      <p:sp>
        <p:nvSpPr>
          <p:cNvPr id="6" name="Szövegdoboz 5"/>
          <p:cNvSpPr txBox="1"/>
          <p:nvPr/>
        </p:nvSpPr>
        <p:spPr>
          <a:xfrm>
            <a:off x="8082116" y="1489588"/>
            <a:ext cx="3952568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2000" dirty="0"/>
              <a:t>A munkaerőhiány az élőmunkát kiváltó technológiai fejlesztéseknek ad lendületet az ágazatban</a:t>
            </a:r>
            <a: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hu-HU" sz="2000" dirty="0"/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2000" dirty="0"/>
              <a:t>Az agrárvállalkozások mérsékelt hangsúlyt fektetnek a tudatos munkaerő-gazdálkodásra; 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2000" dirty="0"/>
              <a:t>A hosszú távra szóló munkaerő-gazdálkodási stratégiák a nagyobb </a:t>
            </a:r>
            <a:r>
              <a:rPr lang="hu-HU" sz="2000" dirty="0" err="1"/>
              <a:t>foglalkoztatotti</a:t>
            </a:r>
            <a:r>
              <a:rPr lang="hu-HU" sz="2000" dirty="0"/>
              <a:t> létszámú vállalkozások körében jellemzőek. </a:t>
            </a:r>
          </a:p>
          <a:p>
            <a:pPr algn="just"/>
            <a:endParaRPr lang="hu-HU" sz="2000" dirty="0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807" y="140677"/>
            <a:ext cx="1637640" cy="100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83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15576" y="1082328"/>
            <a:ext cx="10972800" cy="854968"/>
          </a:xfrm>
        </p:spPr>
        <p:txBody>
          <a:bodyPr/>
          <a:lstStyle/>
          <a:p>
            <a:r>
              <a:rPr lang="hu-HU" b="1" dirty="0" smtClean="0"/>
              <a:t>Elvárások </a:t>
            </a:r>
            <a:r>
              <a:rPr lang="hu-HU" b="1" dirty="0"/>
              <a:t>a képzéssel szemben </a:t>
            </a:r>
            <a:r>
              <a:rPr lang="hu-HU" b="1" dirty="0" smtClean="0"/>
              <a:t>I.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07761" y="2049694"/>
            <a:ext cx="10972800" cy="4525963"/>
          </a:xfrm>
        </p:spPr>
        <p:txBody>
          <a:bodyPr>
            <a:normAutofit/>
          </a:bodyPr>
          <a:lstStyle/>
          <a:p>
            <a:r>
              <a:rPr lang="hu-HU" dirty="0" smtClean="0"/>
              <a:t>Keltse fel és tartsa fenn a </a:t>
            </a:r>
            <a:r>
              <a:rPr lang="hu-HU" dirty="0"/>
              <a:t>diákok </a:t>
            </a:r>
            <a:r>
              <a:rPr lang="hu-HU" dirty="0" smtClean="0"/>
              <a:t>érdeklődését </a:t>
            </a:r>
            <a:r>
              <a:rPr lang="hu-HU" dirty="0"/>
              <a:t>az agrár karrierpályára </a:t>
            </a:r>
            <a:r>
              <a:rPr lang="hu-HU" dirty="0" smtClean="0"/>
              <a:t>vonatkozóan;</a:t>
            </a:r>
            <a:endParaRPr lang="hu-HU" dirty="0"/>
          </a:p>
          <a:p>
            <a:r>
              <a:rPr lang="hu-HU" dirty="0" smtClean="0"/>
              <a:t>Segítse a  régi társadalmi berögződések meghaladását,  a </a:t>
            </a:r>
            <a:r>
              <a:rPr lang="hu-HU" dirty="0"/>
              <a:t>modern és fejlődő </a:t>
            </a:r>
            <a:r>
              <a:rPr lang="hu-HU" dirty="0" smtClean="0"/>
              <a:t>mezőgazdaság tükröződjön benne;</a:t>
            </a:r>
          </a:p>
          <a:p>
            <a:r>
              <a:rPr lang="hu-HU" dirty="0" smtClean="0"/>
              <a:t>Releváns </a:t>
            </a:r>
            <a:r>
              <a:rPr lang="hu-HU" dirty="0"/>
              <a:t>gyakorlati </a:t>
            </a:r>
            <a:r>
              <a:rPr lang="hu-HU" dirty="0" smtClean="0"/>
              <a:t>tapasztalat szerzését tegye lehetővé </a:t>
            </a:r>
            <a:r>
              <a:rPr lang="hu-HU" dirty="0"/>
              <a:t>a </a:t>
            </a:r>
            <a:r>
              <a:rPr lang="hu-HU" dirty="0" smtClean="0"/>
              <a:t>hallgatók számára;</a:t>
            </a:r>
          </a:p>
          <a:p>
            <a:r>
              <a:rPr lang="hu-HU" dirty="0"/>
              <a:t>T</a:t>
            </a:r>
            <a:r>
              <a:rPr lang="hu-HU" dirty="0" smtClean="0"/>
              <a:t>ananyag </a:t>
            </a:r>
            <a:r>
              <a:rPr lang="hu-HU" dirty="0"/>
              <a:t>naprakészen tartása, folyamatos </a:t>
            </a:r>
            <a:r>
              <a:rPr lang="hu-HU" dirty="0" smtClean="0"/>
              <a:t>fejlesztése;</a:t>
            </a:r>
            <a:endParaRPr lang="hu-HU" dirty="0"/>
          </a:p>
          <a:p>
            <a:r>
              <a:rPr lang="hu-HU" dirty="0"/>
              <a:t>Oktatók </a:t>
            </a:r>
            <a:r>
              <a:rPr lang="hu-HU" dirty="0" smtClean="0"/>
              <a:t>képzése.</a:t>
            </a:r>
            <a:endParaRPr lang="hu-HU" dirty="0"/>
          </a:p>
          <a:p>
            <a:endParaRPr lang="hu-HU" dirty="0"/>
          </a:p>
          <a:p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807" y="140677"/>
            <a:ext cx="1637640" cy="100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17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smtClean="0"/>
              <a:t>Elvárások a képzéssel szemben II.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hu-HU" b="1" dirty="0" smtClean="0"/>
              <a:t>Hallgatók kompetenciáinak fejlesztése:</a:t>
            </a:r>
          </a:p>
          <a:p>
            <a:r>
              <a:rPr lang="hu-HU" dirty="0" smtClean="0"/>
              <a:t>Rendszerben való gondolkodás</a:t>
            </a:r>
          </a:p>
          <a:p>
            <a:r>
              <a:rPr lang="hu-HU" dirty="0" smtClean="0"/>
              <a:t>Problémamegoldás</a:t>
            </a:r>
          </a:p>
          <a:p>
            <a:r>
              <a:rPr lang="hu-HU" dirty="0" smtClean="0"/>
              <a:t>Együttműködés</a:t>
            </a:r>
          </a:p>
          <a:p>
            <a:r>
              <a:rPr lang="hu-HU" dirty="0" smtClean="0"/>
              <a:t>Informatikai készségek</a:t>
            </a:r>
          </a:p>
          <a:p>
            <a:r>
              <a:rPr lang="hu-HU" dirty="0" smtClean="0"/>
              <a:t>Idegen nyelv tudás</a:t>
            </a:r>
          </a:p>
          <a:p>
            <a:r>
              <a:rPr lang="hu-HU" dirty="0" smtClean="0"/>
              <a:t>Gyakorlatias, korszerű tudás</a:t>
            </a:r>
          </a:p>
          <a:p>
            <a:r>
              <a:rPr lang="hu-HU" dirty="0" smtClean="0"/>
              <a:t>Modern technikai megoldások, termelési technikák alapos ismerete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84460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/>
              <a:t>Következtetések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hu-HU" sz="2400" b="1" dirty="0"/>
              <a:t>A hazai agrár-munkaerőpiac főbb tendenciái:</a:t>
            </a:r>
          </a:p>
          <a:p>
            <a:pPr marL="914388" lvl="1" indent="-457200" algn="just">
              <a:buFont typeface="Arial" panose="020B0604020202020204" pitchFamily="34" charset="0"/>
              <a:buChar char="•"/>
            </a:pPr>
            <a:r>
              <a:rPr lang="hu-HU" dirty="0"/>
              <a:t>Munkaerő-bővítési potenciállal rendelkező élelmiszergazdasági KKV-k megerősödése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hu-HU" dirty="0"/>
          </a:p>
          <a:p>
            <a:pPr marL="914388" lvl="1" indent="-457200" algn="just">
              <a:buFont typeface="Arial" panose="020B0604020202020204" pitchFamily="34" charset="0"/>
              <a:buChar char="•"/>
            </a:pPr>
            <a:r>
              <a:rPr lang="hu-HU" dirty="0"/>
              <a:t>Tartósan magas munkaerő-kereslet: egyszerre hiányzik a szakképzett  és a betanított munkaerő</a:t>
            </a:r>
            <a:r>
              <a:rPr lang="hu-HU" dirty="0">
                <a:ea typeface="Calibri" panose="020F0502020204030204" pitchFamily="34" charset="0"/>
                <a:cs typeface="Calibri" panose="020F0502020204030204" pitchFamily="34" charset="0"/>
              </a:rPr>
              <a:t>;</a:t>
            </a:r>
            <a:r>
              <a:rPr lang="hu-HU" dirty="0"/>
              <a:t> </a:t>
            </a:r>
          </a:p>
          <a:p>
            <a:pPr marL="914388" lvl="1" indent="-457200" algn="just">
              <a:buFont typeface="Arial" panose="020B0604020202020204" pitchFamily="34" charset="0"/>
              <a:buChar char="•"/>
            </a:pPr>
            <a:r>
              <a:rPr lang="hu-HU" dirty="0"/>
              <a:t>A technológiai modernizációval összefüggő paradigmaváltás - Új szükségletek munkaadói és munkavállalói oldalon.</a:t>
            </a:r>
          </a:p>
          <a:p>
            <a:pPr algn="just"/>
            <a:r>
              <a:rPr lang="hu-HU" sz="2400" b="1" dirty="0"/>
              <a:t>Rövidtávon várható :</a:t>
            </a:r>
          </a:p>
          <a:p>
            <a:pPr marL="914389" lvl="1" indent="-457200" algn="just">
              <a:buFont typeface="Arial" panose="020B0604020202020204" pitchFamily="34" charset="0"/>
              <a:buChar char="•"/>
            </a:pPr>
            <a:r>
              <a:rPr lang="hu-HU" dirty="0"/>
              <a:t>A duális agrárképzési rendszerben résztvevők (vállalkozások/tanulók) számának jelentős bővülése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hu-HU" dirty="0"/>
          </a:p>
          <a:p>
            <a:pPr marL="914389" lvl="1" indent="-457200" algn="just">
              <a:buFont typeface="Arial" panose="020B0604020202020204" pitchFamily="34" charset="0"/>
              <a:buChar char="•"/>
            </a:pPr>
            <a:r>
              <a:rPr lang="hu-HU" dirty="0"/>
              <a:t>Az agrár-munkabérek további emelkedése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914389" lvl="1" indent="-457200" algn="just">
              <a:buFont typeface="Arial" panose="020B0604020202020204" pitchFamily="34" charset="0"/>
              <a:buChar char="•"/>
            </a:pP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Élőmunkát kiváltó technológiai fejlesztések, </a:t>
            </a:r>
            <a:r>
              <a:rPr lang="hu-HU" dirty="0" err="1">
                <a:latin typeface="Calibri" panose="020F0502020204030204" pitchFamily="34" charset="0"/>
                <a:cs typeface="Calibri" panose="020F0502020204030204" pitchFamily="34" charset="0"/>
              </a:rPr>
              <a:t>termékszerkezetváltás</a:t>
            </a: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807" y="140677"/>
            <a:ext cx="1637640" cy="100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91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Képtalálat a következ&amp;odblac;re: „pig”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2705" y="2597797"/>
            <a:ext cx="4871508" cy="205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Képtalálat a következ&amp;odblac;re: „orchard”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936" y="2597797"/>
            <a:ext cx="3870360" cy="205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Képtalálat a következ&amp;odblac;re: „dairy cow”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139" y="4437113"/>
            <a:ext cx="4380557" cy="2016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>
            <a:spLocks noGrp="1"/>
          </p:cNvSpPr>
          <p:nvPr>
            <p:ph type="title"/>
          </p:nvPr>
        </p:nvSpPr>
        <p:spPr>
          <a:xfrm>
            <a:off x="624417" y="908720"/>
            <a:ext cx="10972800" cy="168907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hu-HU" altLang="hu-HU" b="1" dirty="0"/>
              <a:t>Köszönöm a megtisztelő figyelmet!</a:t>
            </a:r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4294967295"/>
          </p:nvPr>
        </p:nvSpPr>
        <p:spPr>
          <a:xfrm>
            <a:off x="9347200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A7AD883C-FDC8-44FC-88BB-25B72FDB7A9B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AutoShape 8" descr="Képtalálat a következ&amp;odblac;re: „dairy cow”"/>
          <p:cNvSpPr>
            <a:spLocks noChangeAspect="1" noChangeArrowheads="1"/>
          </p:cNvSpPr>
          <p:nvPr/>
        </p:nvSpPr>
        <p:spPr bwMode="auto">
          <a:xfrm>
            <a:off x="207433" y="-1608138"/>
            <a:ext cx="8153400" cy="3352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5" name="AutoShape 10" descr="Képtalálat a következ&amp;odblac;re: „dairy cow”"/>
          <p:cNvSpPr>
            <a:spLocks noChangeAspect="1" noChangeArrowheads="1"/>
          </p:cNvSpPr>
          <p:nvPr/>
        </p:nvSpPr>
        <p:spPr bwMode="auto">
          <a:xfrm>
            <a:off x="410633" y="-1455738"/>
            <a:ext cx="8153400" cy="3352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pic>
        <p:nvPicPr>
          <p:cNvPr id="1040" name="Picture 16" descr="Képtalálat a következ&amp;odblac;re: „cornfield”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3295" y="4437114"/>
            <a:ext cx="4090916" cy="2016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Kép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807" y="140677"/>
            <a:ext cx="1637640" cy="100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97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50991" y="1219666"/>
            <a:ext cx="11617291" cy="854968"/>
          </a:xfrm>
        </p:spPr>
        <p:txBody>
          <a:bodyPr>
            <a:noAutofit/>
          </a:bodyPr>
          <a:lstStyle/>
          <a:p>
            <a:r>
              <a:rPr lang="hu-HU" sz="3200" b="1" dirty="0" smtClean="0"/>
              <a:t>Az </a:t>
            </a:r>
            <a:r>
              <a:rPr lang="hu-HU" sz="3200" b="1" dirty="0"/>
              <a:t>előadás felépítése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76663" y="2241658"/>
            <a:ext cx="11617291" cy="4741987"/>
          </a:xfrm>
        </p:spPr>
        <p:txBody>
          <a:bodyPr>
            <a:normAutofit/>
          </a:bodyPr>
          <a:lstStyle/>
          <a:p>
            <a:r>
              <a:rPr lang="hu-HU" dirty="0" err="1"/>
              <a:t>Munkaerőpiaci</a:t>
            </a:r>
            <a:r>
              <a:rPr lang="hu-HU" dirty="0"/>
              <a:t> trendek </a:t>
            </a:r>
          </a:p>
          <a:p>
            <a:r>
              <a:rPr lang="hu-HU" dirty="0" smtClean="0"/>
              <a:t>Mezőgazdasági </a:t>
            </a:r>
            <a:r>
              <a:rPr lang="hu-HU" dirty="0"/>
              <a:t>munkaerő tartalékai</a:t>
            </a:r>
          </a:p>
          <a:p>
            <a:r>
              <a:rPr lang="hu-HU" dirty="0"/>
              <a:t>M</a:t>
            </a:r>
            <a:r>
              <a:rPr lang="hu-HU" dirty="0" smtClean="0"/>
              <a:t>unkaerőhiány kezelése az ágazatban</a:t>
            </a:r>
            <a:endParaRPr lang="hu-HU" dirty="0"/>
          </a:p>
          <a:p>
            <a:r>
              <a:rPr lang="hu-HU" dirty="0" smtClean="0"/>
              <a:t>Elvárások a képzéssel szemben</a:t>
            </a:r>
          </a:p>
          <a:p>
            <a:r>
              <a:rPr lang="hu-HU" dirty="0" smtClean="0"/>
              <a:t>Következtetések</a:t>
            </a: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807" y="140677"/>
            <a:ext cx="1637640" cy="100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9086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19936" y="597489"/>
            <a:ext cx="11178988" cy="1329461"/>
          </a:xfrm>
        </p:spPr>
        <p:txBody>
          <a:bodyPr>
            <a:normAutofit/>
          </a:bodyPr>
          <a:lstStyle/>
          <a:p>
            <a:r>
              <a:rPr lang="hu-HU" sz="32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Munkaerőpiaci trendek</a:t>
            </a:r>
          </a:p>
        </p:txBody>
      </p:sp>
      <p:sp>
        <p:nvSpPr>
          <p:cNvPr id="5" name="Téglalap 4"/>
          <p:cNvSpPr/>
          <p:nvPr/>
        </p:nvSpPr>
        <p:spPr>
          <a:xfrm>
            <a:off x="319936" y="1462233"/>
            <a:ext cx="87250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sz="2000" b="1" dirty="0">
                <a:ea typeface="Times New Roman" panose="02020603050405020304" pitchFamily="18" charset="0"/>
              </a:rPr>
              <a:t>Foglalkoztatottak száma a mezőgazdaságban és a nemzetgazdaságban 2000</a:t>
            </a:r>
            <a:r>
              <a:rPr lang="en-US" sz="2000" b="1" dirty="0"/>
              <a:t>–</a:t>
            </a:r>
            <a:r>
              <a:rPr lang="hu-HU" sz="2000" b="1" dirty="0" smtClean="0">
                <a:ea typeface="Times New Roman" panose="02020603050405020304" pitchFamily="18" charset="0"/>
              </a:rPr>
              <a:t>2018 </a:t>
            </a:r>
            <a:r>
              <a:rPr lang="hu-HU" sz="2000" b="1" dirty="0">
                <a:ea typeface="Times New Roman" panose="02020603050405020304" pitchFamily="18" charset="0"/>
              </a:rPr>
              <a:t>(ezer fő)</a:t>
            </a:r>
            <a:endParaRPr lang="hu-HU" sz="2000" dirty="0"/>
          </a:p>
        </p:txBody>
      </p:sp>
      <p:sp>
        <p:nvSpPr>
          <p:cNvPr id="6" name="Szövegdoboz 5"/>
          <p:cNvSpPr txBox="1"/>
          <p:nvPr/>
        </p:nvSpPr>
        <p:spPr>
          <a:xfrm>
            <a:off x="9365227" y="2197514"/>
            <a:ext cx="2580968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/>
              <a:t>A mezőgazdaság foglalkoztatási </a:t>
            </a:r>
          </a:p>
          <a:p>
            <a:r>
              <a:rPr lang="hu-HU" sz="2000" dirty="0"/>
              <a:t>részesedése </a:t>
            </a:r>
            <a:r>
              <a:rPr lang="hu-HU" sz="2000" dirty="0" smtClean="0"/>
              <a:t>4,8%</a:t>
            </a:r>
          </a:p>
          <a:p>
            <a:r>
              <a:rPr lang="hu-HU" sz="2000" dirty="0"/>
              <a:t>(2018)</a:t>
            </a:r>
          </a:p>
          <a:p>
            <a:endParaRPr lang="hu-HU" sz="2000" dirty="0"/>
          </a:p>
          <a:p>
            <a:r>
              <a:rPr lang="hu-HU" sz="2000" dirty="0" smtClean="0"/>
              <a:t>Az élelmiszeripari foglalkoztatás részesedése 3,2%</a:t>
            </a:r>
          </a:p>
          <a:p>
            <a:r>
              <a:rPr lang="hu-HU" sz="2000" dirty="0" smtClean="0"/>
              <a:t> </a:t>
            </a:r>
            <a:r>
              <a:rPr lang="hu-HU" sz="2000" dirty="0"/>
              <a:t>(</a:t>
            </a:r>
            <a:r>
              <a:rPr lang="hu-HU" sz="2000" dirty="0" smtClean="0"/>
              <a:t>2018)</a:t>
            </a:r>
            <a:endParaRPr lang="hu-HU" sz="2000" dirty="0"/>
          </a:p>
          <a:p>
            <a:pPr algn="just"/>
            <a:endParaRPr lang="hu-HU" sz="2200" dirty="0"/>
          </a:p>
        </p:txBody>
      </p:sp>
      <p:sp>
        <p:nvSpPr>
          <p:cNvPr id="7" name="Téglalap 6"/>
          <p:cNvSpPr/>
          <p:nvPr/>
        </p:nvSpPr>
        <p:spPr>
          <a:xfrm>
            <a:off x="174814" y="6008762"/>
            <a:ext cx="32871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1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Forrás: KSH </a:t>
            </a:r>
            <a:r>
              <a:rPr lang="hu-HU" sz="1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Lakossági </a:t>
            </a:r>
            <a:r>
              <a:rPr lang="hu-HU" sz="1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munkaerőfelmérés</a:t>
            </a:r>
            <a:r>
              <a:rPr lang="hu-HU" sz="1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hu-HU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807" y="0"/>
            <a:ext cx="1637640" cy="1007411"/>
          </a:xfrm>
          <a:prstGeom prst="rect">
            <a:avLst/>
          </a:prstGeom>
        </p:spPr>
      </p:pic>
      <p:graphicFrame>
        <p:nvGraphicFramePr>
          <p:cNvPr id="9" name="Diagram 8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A934E5F8-4893-4EF7-B11A-4F82FE2EA1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4802912"/>
              </p:ext>
            </p:extLst>
          </p:nvPr>
        </p:nvGraphicFramePr>
        <p:xfrm>
          <a:off x="744858" y="2170119"/>
          <a:ext cx="8620369" cy="3833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1891822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34816" y="707398"/>
            <a:ext cx="10919737" cy="1333046"/>
          </a:xfrm>
        </p:spPr>
        <p:txBody>
          <a:bodyPr>
            <a:normAutofit/>
          </a:bodyPr>
          <a:lstStyle/>
          <a:p>
            <a:pPr algn="l"/>
            <a:r>
              <a:rPr lang="hu-HU" sz="3600" b="1" dirty="0" smtClean="0"/>
              <a:t>	</a:t>
            </a:r>
            <a:r>
              <a:rPr lang="hu-HU" sz="3200" b="1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Munkaerőpiaci</a:t>
            </a:r>
            <a:r>
              <a:rPr lang="hu-HU" sz="32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trendek</a:t>
            </a:r>
          </a:p>
        </p:txBody>
      </p:sp>
      <p:sp>
        <p:nvSpPr>
          <p:cNvPr id="7" name="Téglalap 6"/>
          <p:cNvSpPr/>
          <p:nvPr/>
        </p:nvSpPr>
        <p:spPr>
          <a:xfrm>
            <a:off x="134816" y="1534790"/>
            <a:ext cx="59712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mezőgazdasági munkaerő-felhasználás </a:t>
            </a:r>
          </a:p>
          <a:p>
            <a:pPr algn="ctr"/>
            <a:r>
              <a:rPr lang="hu-HU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2010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hu-HU" b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2018 </a:t>
            </a:r>
            <a:r>
              <a:rPr lang="hu-HU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(ÉME)</a:t>
            </a:r>
            <a:endParaRPr lang="hu-H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églalap 7"/>
          <p:cNvSpPr/>
          <p:nvPr/>
        </p:nvSpPr>
        <p:spPr>
          <a:xfrm>
            <a:off x="373409" y="5613976"/>
            <a:ext cx="4768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200" dirty="0">
                <a:ea typeface="Times New Roman" panose="02020603050405020304" pitchFamily="18" charset="0"/>
                <a:cs typeface="Calibri" panose="020F0502020204030204" pitchFamily="34" charset="0"/>
              </a:rPr>
              <a:t>Forrás</a:t>
            </a:r>
            <a:r>
              <a:rPr lang="hu-HU" sz="1200" dirty="0">
                <a:ea typeface="Times New Roman" panose="02020603050405020304" pitchFamily="18" charset="0"/>
              </a:rPr>
              <a:t>: KSH (2018), Mezőgazdasági Számla Rendszer (MSZR) </a:t>
            </a:r>
            <a:endParaRPr lang="hu-HU" sz="1200" dirty="0"/>
          </a:p>
        </p:txBody>
      </p:sp>
      <p:graphicFrame>
        <p:nvGraphicFramePr>
          <p:cNvPr id="10" name="Diagram 9">
            <a:extLst>
              <a:ext uri="{FF2B5EF4-FFF2-40B4-BE49-F238E27FC236}">
                <a16:creationId xmlns="" xmlns:a16="http://schemas.microsoft.com/office/drawing/2014/main" id="{3360F83C-1BE2-4355-8924-4CCEB7A644C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325556"/>
              </p:ext>
            </p:extLst>
          </p:nvPr>
        </p:nvGraphicFramePr>
        <p:xfrm>
          <a:off x="7073621" y="67985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Diagram 10">
            <a:extLst>
              <a:ext uri="{FF2B5EF4-FFF2-40B4-BE49-F238E27FC236}">
                <a16:creationId xmlns="" xmlns:a16="http://schemas.microsoft.com/office/drawing/2014/main" id="{15208A6F-58E4-4639-AF01-9BA6254B46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960858"/>
              </p:ext>
            </p:extLst>
          </p:nvPr>
        </p:nvGraphicFramePr>
        <p:xfrm>
          <a:off x="7073621" y="3457679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Szövegdoboz 3">
            <a:extLst>
              <a:ext uri="{FF2B5EF4-FFF2-40B4-BE49-F238E27FC236}">
                <a16:creationId xmlns="" xmlns:a16="http://schemas.microsoft.com/office/drawing/2014/main" id="{2FBBBB1F-5CEC-441B-880A-C810D7403B29}"/>
              </a:ext>
            </a:extLst>
          </p:cNvPr>
          <p:cNvSpPr txBox="1"/>
          <p:nvPr/>
        </p:nvSpPr>
        <p:spPr>
          <a:xfrm>
            <a:off x="7189050" y="6097008"/>
            <a:ext cx="4688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/>
              <a:t>Forrás: KSH ÁMÖ 2010, GSZÖ 2013, 2016</a:t>
            </a:r>
            <a:endParaRPr lang="en-GB" sz="1200" dirty="0"/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807" y="140677"/>
            <a:ext cx="1637640" cy="1007411"/>
          </a:xfrm>
          <a:prstGeom prst="rect">
            <a:avLst/>
          </a:prstGeom>
        </p:spPr>
      </p:pic>
      <p:graphicFrame>
        <p:nvGraphicFramePr>
          <p:cNvPr id="13" name="Diagram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8394550"/>
              </p:ext>
            </p:extLst>
          </p:nvPr>
        </p:nvGraphicFramePr>
        <p:xfrm>
          <a:off x="373409" y="2181120"/>
          <a:ext cx="6324376" cy="33756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902091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="" xmlns:a16="http://schemas.microsoft.com/office/drawing/2014/main" id="{76507F1C-44A8-4A37-AA0F-85CF3C16B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327" y="644382"/>
            <a:ext cx="11483596" cy="1471747"/>
          </a:xfrm>
        </p:spPr>
        <p:txBody>
          <a:bodyPr>
            <a:normAutofit/>
          </a:bodyPr>
          <a:lstStyle/>
          <a:p>
            <a:r>
              <a:rPr lang="hu-HU" sz="32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Munkaerőpiaci trendek</a:t>
            </a:r>
            <a:endParaRPr lang="en-GB" sz="32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zövegdoboz 6">
            <a:extLst>
              <a:ext uri="{FF2B5EF4-FFF2-40B4-BE49-F238E27FC236}">
                <a16:creationId xmlns="" xmlns:a16="http://schemas.microsoft.com/office/drawing/2014/main" id="{D45C80A3-9945-44D8-8983-3CC2218FC7B5}"/>
              </a:ext>
            </a:extLst>
          </p:cNvPr>
          <p:cNvSpPr txBox="1"/>
          <p:nvPr/>
        </p:nvSpPr>
        <p:spPr>
          <a:xfrm>
            <a:off x="161327" y="1509662"/>
            <a:ext cx="73648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/>
              <a:t>A </a:t>
            </a:r>
            <a:r>
              <a:rPr lang="hu-HU" sz="2000" dirty="0" smtClean="0"/>
              <a:t>gazdálkodók legmagasabb mezőgazdasági képzettség szerinti </a:t>
            </a:r>
            <a:r>
              <a:rPr lang="hu-HU" sz="2000" dirty="0"/>
              <a:t>megoszlása a standard termelési érték méretkategóriái szerint 2016-ban (%)</a:t>
            </a:r>
          </a:p>
        </p:txBody>
      </p:sp>
      <p:sp>
        <p:nvSpPr>
          <p:cNvPr id="5" name="Téglalap 4">
            <a:extLst>
              <a:ext uri="{FF2B5EF4-FFF2-40B4-BE49-F238E27FC236}">
                <a16:creationId xmlns="" xmlns:a16="http://schemas.microsoft.com/office/drawing/2014/main" id="{C456E615-FC7F-4609-AFE8-74EEAB0EEB79}"/>
              </a:ext>
            </a:extLst>
          </p:cNvPr>
          <p:cNvSpPr/>
          <p:nvPr/>
        </p:nvSpPr>
        <p:spPr>
          <a:xfrm>
            <a:off x="6792520" y="2586859"/>
            <a:ext cx="49903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-269875" algn="just">
              <a:buFont typeface="Arial" panose="020B0604020202020204" pitchFamily="34" charset="0"/>
              <a:buChar char="•"/>
              <a:tabLst>
                <a:tab pos="269875" algn="l"/>
              </a:tabLst>
            </a:pPr>
            <a:r>
              <a:rPr lang="hu-HU" sz="2000" dirty="0" smtClean="0"/>
              <a:t>Az üzemméret növekedésével párhuzamosan folyamatosan javul a gazdálkodók képzettsége</a:t>
            </a:r>
            <a:endParaRPr lang="hu-HU" sz="2000" dirty="0"/>
          </a:p>
          <a:p>
            <a:pPr algn="just">
              <a:tabLst>
                <a:tab pos="269875" algn="l"/>
              </a:tabLst>
            </a:pPr>
            <a:endParaRPr lang="hu-HU" sz="2000" dirty="0"/>
          </a:p>
          <a:p>
            <a:pPr marL="269875" indent="-269875" algn="just">
              <a:buFont typeface="Arial" panose="020B0604020202020204" pitchFamily="34" charset="0"/>
              <a:buChar char="•"/>
              <a:tabLst>
                <a:tab pos="269875" algn="l"/>
              </a:tabLst>
            </a:pPr>
            <a:r>
              <a:rPr lang="hu-HU" sz="2000" dirty="0" smtClean="0"/>
              <a:t>Különösen a felsőfokú mezőgazdasági végzettséggel rendelkezők aránya emelkedik a nagyobb üzemek felé haladva</a:t>
            </a:r>
            <a:endParaRPr lang="hu-HU" sz="2000" dirty="0"/>
          </a:p>
        </p:txBody>
      </p:sp>
      <p:sp>
        <p:nvSpPr>
          <p:cNvPr id="8" name="Téglalap 7">
            <a:extLst>
              <a:ext uri="{FF2B5EF4-FFF2-40B4-BE49-F238E27FC236}">
                <a16:creationId xmlns="" xmlns:a16="http://schemas.microsoft.com/office/drawing/2014/main" id="{2A5F46EF-9177-4CEE-97E0-787EDE42F5BF}"/>
              </a:ext>
            </a:extLst>
          </p:cNvPr>
          <p:cNvSpPr/>
          <p:nvPr/>
        </p:nvSpPr>
        <p:spPr>
          <a:xfrm>
            <a:off x="334108" y="6052956"/>
            <a:ext cx="38411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1400" dirty="0"/>
              <a:t>Forrás: KSH </a:t>
            </a:r>
            <a:r>
              <a:rPr lang="hu-HU" sz="1400" dirty="0" smtClean="0"/>
              <a:t>2016. évi Gazdaságszerkezeti összeírás</a:t>
            </a:r>
            <a:endParaRPr lang="en-GB" sz="1400" dirty="0"/>
          </a:p>
        </p:txBody>
      </p:sp>
      <p:graphicFrame>
        <p:nvGraphicFramePr>
          <p:cNvPr id="9" name="Diagram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7527456"/>
              </p:ext>
            </p:extLst>
          </p:nvPr>
        </p:nvGraphicFramePr>
        <p:xfrm>
          <a:off x="334108" y="2248411"/>
          <a:ext cx="6246446" cy="3958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" name="Kép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807" y="140677"/>
            <a:ext cx="1637640" cy="100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6524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76507F1C-44A8-4A37-AA0F-85CF3C16B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7500" y="644382"/>
            <a:ext cx="11192471" cy="1471747"/>
          </a:xfrm>
        </p:spPr>
        <p:txBody>
          <a:bodyPr>
            <a:normAutofit/>
          </a:bodyPr>
          <a:lstStyle/>
          <a:p>
            <a:r>
              <a:rPr lang="hu-HU" sz="32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Munkaerőpiaci trendek</a:t>
            </a:r>
            <a:endParaRPr lang="en-GB" sz="32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xmlns="" id="{D45C80A3-9945-44D8-8983-3CC2218FC7B5}"/>
              </a:ext>
            </a:extLst>
          </p:cNvPr>
          <p:cNvSpPr txBox="1"/>
          <p:nvPr/>
        </p:nvSpPr>
        <p:spPr>
          <a:xfrm>
            <a:off x="161328" y="1486218"/>
            <a:ext cx="69194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hu-HU" sz="2000" b="1" dirty="0">
                <a:latin typeface="Arial" panose="020B0604020202020204" pitchFamily="34" charset="0"/>
                <a:cs typeface="Arial" panose="020B0604020202020204" pitchFamily="34" charset="0"/>
              </a:rPr>
              <a:t>Alkalmazottak száma a mezőgazdasági üzemekben STÉ méretkategóriák szerint (ezer fő)</a:t>
            </a:r>
          </a:p>
        </p:txBody>
      </p:sp>
      <p:sp>
        <p:nvSpPr>
          <p:cNvPr id="5" name="Téglalap 4">
            <a:extLst>
              <a:ext uri="{FF2B5EF4-FFF2-40B4-BE49-F238E27FC236}">
                <a16:creationId xmlns:a16="http://schemas.microsoft.com/office/drawing/2014/main" xmlns="" id="{C456E615-FC7F-4609-AFE8-74EEAB0EEB79}"/>
              </a:ext>
            </a:extLst>
          </p:cNvPr>
          <p:cNvSpPr/>
          <p:nvPr/>
        </p:nvSpPr>
        <p:spPr>
          <a:xfrm>
            <a:off x="6792520" y="2586859"/>
            <a:ext cx="49903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-269875" algn="just">
              <a:buFont typeface="Arial" panose="020B0604020202020204" pitchFamily="34" charset="0"/>
              <a:buChar char="•"/>
              <a:tabLst>
                <a:tab pos="269875" algn="l"/>
              </a:tabLst>
            </a:pPr>
            <a:r>
              <a:rPr lang="hu-HU" sz="2000" dirty="0"/>
              <a:t>A koncentráció következményeként egyre inkább </a:t>
            </a:r>
            <a:r>
              <a:rPr lang="hu-HU" sz="2000" b="1" dirty="0"/>
              <a:t>teret nyernek az életképes kis és közepes méretű (100 ezer euró STÉ alatti) árutermelő gazdaságo</a:t>
            </a:r>
            <a:r>
              <a:rPr lang="hu-HU" sz="2000" dirty="0"/>
              <a:t>k, amelyek képesek a fizetett munkaerő tartós foglalkoztatására.</a:t>
            </a:r>
          </a:p>
          <a:p>
            <a:pPr algn="just">
              <a:tabLst>
                <a:tab pos="269875" algn="l"/>
              </a:tabLst>
            </a:pPr>
            <a:endParaRPr lang="hu-HU" sz="2000" dirty="0"/>
          </a:p>
          <a:p>
            <a:pPr marL="269875" indent="-269875" algn="just">
              <a:buFont typeface="Arial" panose="020B0604020202020204" pitchFamily="34" charset="0"/>
              <a:buChar char="•"/>
              <a:tabLst>
                <a:tab pos="269875" algn="l"/>
              </a:tabLst>
            </a:pPr>
            <a:r>
              <a:rPr lang="hu-HU" sz="2000" dirty="0"/>
              <a:t>Ezzel párhuzamosan az egyéni gazdaságokban a </a:t>
            </a:r>
            <a:r>
              <a:rPr lang="hu-HU" sz="2000" i="1" dirty="0"/>
              <a:t>nem fizetett </a:t>
            </a:r>
            <a:r>
              <a:rPr lang="hu-HU" sz="2000" dirty="0"/>
              <a:t>(családi) munkaerő száma jelentősen csökken.</a:t>
            </a:r>
          </a:p>
        </p:txBody>
      </p:sp>
      <p:sp>
        <p:nvSpPr>
          <p:cNvPr id="8" name="Téglalap 7">
            <a:extLst>
              <a:ext uri="{FF2B5EF4-FFF2-40B4-BE49-F238E27FC236}">
                <a16:creationId xmlns:a16="http://schemas.microsoft.com/office/drawing/2014/main" xmlns="" id="{2A5F46EF-9177-4CEE-97E0-787EDE42F5BF}"/>
              </a:ext>
            </a:extLst>
          </p:cNvPr>
          <p:cNvSpPr/>
          <p:nvPr/>
        </p:nvSpPr>
        <p:spPr>
          <a:xfrm>
            <a:off x="334108" y="6052956"/>
            <a:ext cx="36197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1400" dirty="0"/>
              <a:t>Forrás: KSH ÁMÖ 2010, GSZÖ 2005, 2007, 2013</a:t>
            </a:r>
            <a:endParaRPr lang="en-GB" sz="1400" dirty="0"/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807" y="140677"/>
            <a:ext cx="1637640" cy="1007411"/>
          </a:xfrm>
          <a:prstGeom prst="rect">
            <a:avLst/>
          </a:prstGeom>
        </p:spPr>
      </p:pic>
      <p:graphicFrame>
        <p:nvGraphicFramePr>
          <p:cNvPr id="11" name="Diagram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6551164"/>
              </p:ext>
            </p:extLst>
          </p:nvPr>
        </p:nvGraphicFramePr>
        <p:xfrm>
          <a:off x="398585" y="2266462"/>
          <a:ext cx="6088184" cy="37864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241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="" xmlns:a16="http://schemas.microsoft.com/office/drawing/2014/main" id="{45B7C0BB-D8A5-4481-979B-73F7A02B3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494" y="817378"/>
            <a:ext cx="11523027" cy="1115333"/>
          </a:xfrm>
        </p:spPr>
        <p:txBody>
          <a:bodyPr>
            <a:normAutofit/>
          </a:bodyPr>
          <a:lstStyle/>
          <a:p>
            <a:r>
              <a:rPr lang="hu-HU" sz="32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Humánerőforrás</a:t>
            </a:r>
            <a:r>
              <a:rPr lang="hu-HU" sz="3600" b="1" dirty="0"/>
              <a:t> </a:t>
            </a:r>
            <a:r>
              <a:rPr lang="hu-HU" sz="32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tartalékok </a:t>
            </a:r>
            <a:r>
              <a:rPr lang="en-US" sz="32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hu-HU" sz="32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Agrárszakképzésben tanulók</a:t>
            </a:r>
            <a:endParaRPr lang="en-GB" sz="32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Tartalom helye 9">
            <a:extLst>
              <a:ext uri="{FF2B5EF4-FFF2-40B4-BE49-F238E27FC236}">
                <a16:creationId xmlns="" xmlns:a16="http://schemas.microsoft.com/office/drawing/2014/main" id="{9123E525-FCC2-4161-8C12-6C6FFE9AE7A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3578103"/>
              </p:ext>
            </p:extLst>
          </p:nvPr>
        </p:nvGraphicFramePr>
        <p:xfrm>
          <a:off x="225683" y="2191843"/>
          <a:ext cx="7095101" cy="3677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églalap 4">
            <a:extLst>
              <a:ext uri="{FF2B5EF4-FFF2-40B4-BE49-F238E27FC236}">
                <a16:creationId xmlns="" xmlns:a16="http://schemas.microsoft.com/office/drawing/2014/main" id="{51CE0B32-470F-4E5E-A89F-2D2F892E877F}"/>
              </a:ext>
            </a:extLst>
          </p:cNvPr>
          <p:cNvSpPr/>
          <p:nvPr/>
        </p:nvSpPr>
        <p:spPr>
          <a:xfrm>
            <a:off x="283494" y="1546255"/>
            <a:ext cx="66352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ts val="1200"/>
              </a:spcBef>
              <a:spcAft>
                <a:spcPts val="600"/>
              </a:spcAft>
              <a:buClr>
                <a:srgbClr val="000000"/>
              </a:buClr>
              <a:tabLst>
                <a:tab pos="683895" algn="l"/>
              </a:tabLst>
            </a:pPr>
            <a:r>
              <a:rPr lang="hu-HU" b="1" dirty="0"/>
              <a:t>Nappali oktatásban résztvevő középiskolai tanulók létszáma 2013-2018 között, fő</a:t>
            </a:r>
            <a:endParaRPr lang="hu-HU" sz="1400" b="1" u="none" strike="noStrike" kern="0" spc="0" dirty="0">
              <a:ln>
                <a:noFill/>
              </a:ln>
              <a:effectLst>
                <a:glow>
                  <a:srgbClr val="000000"/>
                </a:glow>
                <a:outerShdw blurRad="38100" dist="19050" dir="2700000" algn="tl">
                  <a:schemeClr val="dk1">
                    <a:alpha val="40000"/>
                  </a:schemeClr>
                </a:outerShdw>
                <a:reflection stA="0" endPos="0" fadeDir="0" sx="0" sy="0"/>
              </a:effectLst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églalap 5">
            <a:extLst>
              <a:ext uri="{FF2B5EF4-FFF2-40B4-BE49-F238E27FC236}">
                <a16:creationId xmlns="" xmlns:a16="http://schemas.microsoft.com/office/drawing/2014/main" id="{1DA2F0AF-F79B-4445-8D07-33778E1E0404}"/>
              </a:ext>
            </a:extLst>
          </p:cNvPr>
          <p:cNvSpPr/>
          <p:nvPr/>
        </p:nvSpPr>
        <p:spPr>
          <a:xfrm>
            <a:off x="283494" y="5684520"/>
            <a:ext cx="4114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/>
              <a:t>Forrás: KSH, Oktatási Hivatal KIR adatbázis</a:t>
            </a:r>
          </a:p>
        </p:txBody>
      </p:sp>
      <p:sp>
        <p:nvSpPr>
          <p:cNvPr id="3" name="Szövegdoboz 2">
            <a:extLst>
              <a:ext uri="{FF2B5EF4-FFF2-40B4-BE49-F238E27FC236}">
                <a16:creationId xmlns="" xmlns:a16="http://schemas.microsoft.com/office/drawing/2014/main" id="{73481C9F-E717-4613-A013-EB91EF88298A}"/>
              </a:ext>
            </a:extLst>
          </p:cNvPr>
          <p:cNvSpPr txBox="1"/>
          <p:nvPr/>
        </p:nvSpPr>
        <p:spPr>
          <a:xfrm>
            <a:off x="7378594" y="1760006"/>
            <a:ext cx="4356089" cy="475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2400" dirty="0"/>
              <a:t>Az agrárszakképzésben </a:t>
            </a:r>
            <a:r>
              <a:rPr lang="hu-HU" sz="2400" b="1" dirty="0"/>
              <a:t>tanulók száma csökken</a:t>
            </a:r>
            <a:r>
              <a:rPr lang="hu-HU" sz="2400" dirty="0"/>
              <a:t> (2013 óta 13%-kal)</a:t>
            </a:r>
            <a:r>
              <a:rPr lang="hu-HU" sz="2400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hu-HU" sz="2400" dirty="0"/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2400" dirty="0"/>
              <a:t>A 2017/2018-as tanévben </a:t>
            </a:r>
            <a:r>
              <a:rPr lang="hu-HU" sz="2400" b="1" dirty="0"/>
              <a:t>9877 tanuló </a:t>
            </a:r>
            <a:r>
              <a:rPr lang="hu-HU" sz="2400" dirty="0"/>
              <a:t>vett részt a nappali rendszerű agrárszakképzésben</a:t>
            </a:r>
            <a:r>
              <a:rPr lang="hu-HU" sz="2400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hu-HU" sz="2400" dirty="0"/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2400" b="1" dirty="0"/>
              <a:t>Évente átlagosan 2,6-2,7 ezer diák</a:t>
            </a:r>
            <a:r>
              <a:rPr lang="hu-HU" sz="2400" dirty="0"/>
              <a:t> vizsgázik le a nappali rendszerű agrárszakképzésben és </a:t>
            </a:r>
            <a:r>
              <a:rPr lang="hu-HU" sz="2400" b="1" dirty="0"/>
              <a:t>lép ki a munkaerőpiacra</a:t>
            </a:r>
            <a:r>
              <a:rPr lang="hu-HU" sz="2400" dirty="0"/>
              <a:t>.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807" y="140677"/>
            <a:ext cx="1637640" cy="100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4800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="" xmlns:a16="http://schemas.microsoft.com/office/drawing/2014/main" id="{93E0191E-1B3B-43E2-9D12-21C1564DD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0" y="965490"/>
            <a:ext cx="11973059" cy="832103"/>
          </a:xfrm>
        </p:spPr>
        <p:txBody>
          <a:bodyPr>
            <a:normAutofit/>
          </a:bodyPr>
          <a:lstStyle/>
          <a:p>
            <a:r>
              <a:rPr lang="hu-HU" sz="32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 agrárszakközépiskolában tanulók tervei a végzést követően, %</a:t>
            </a:r>
            <a:endParaRPr lang="en-GB" sz="32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rtalom helye 3">
            <a:extLst>
              <a:ext uri="{FF2B5EF4-FFF2-40B4-BE49-F238E27FC236}">
                <a16:creationId xmlns="" xmlns:a16="http://schemas.microsoft.com/office/drawing/2014/main" id="{03AC0B04-080D-4C64-AC3F-DB57246A12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6620486"/>
              </p:ext>
            </p:extLst>
          </p:nvPr>
        </p:nvGraphicFramePr>
        <p:xfrm>
          <a:off x="426569" y="1435519"/>
          <a:ext cx="9851265" cy="4060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Szövegdoboz 4">
            <a:extLst>
              <a:ext uri="{FF2B5EF4-FFF2-40B4-BE49-F238E27FC236}">
                <a16:creationId xmlns="" xmlns:a16="http://schemas.microsoft.com/office/drawing/2014/main" id="{B0EC6DFF-C3B2-4330-B46D-6CD8D21A9377}"/>
              </a:ext>
            </a:extLst>
          </p:cNvPr>
          <p:cNvSpPr txBox="1"/>
          <p:nvPr/>
        </p:nvSpPr>
        <p:spPr>
          <a:xfrm>
            <a:off x="218943" y="5879252"/>
            <a:ext cx="4235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Forrás: AKI, Tanulói felmérés (2018)</a:t>
            </a:r>
            <a:endParaRPr lang="en-GB" dirty="0"/>
          </a:p>
        </p:txBody>
      </p:sp>
      <p:sp>
        <p:nvSpPr>
          <p:cNvPr id="3" name="Szövegdoboz 2"/>
          <p:cNvSpPr txBox="1"/>
          <p:nvPr/>
        </p:nvSpPr>
        <p:spPr>
          <a:xfrm>
            <a:off x="218945" y="5080048"/>
            <a:ext cx="1591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/>
              <a:t>N=2360 tanuló</a:t>
            </a:r>
          </a:p>
        </p:txBody>
      </p:sp>
      <p:sp>
        <p:nvSpPr>
          <p:cNvPr id="6" name="Téglalap 5"/>
          <p:cNvSpPr/>
          <p:nvPr/>
        </p:nvSpPr>
        <p:spPr>
          <a:xfrm>
            <a:off x="4151087" y="5033882"/>
            <a:ext cx="75519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dirty="0">
                <a:ea typeface="Calibri" panose="020F0502020204030204" pitchFamily="34" charset="0"/>
              </a:rPr>
              <a:t>Az ágazatban maradás valószínűsége azoknál a tanulóknál magasabb, akiknek családja saját gazdaságban végez mezőgazdasági tevékenységet, vagy a szülők agrárvégzettséggel rendelkeznek, illetve agrárfoglalkoztatottak.</a:t>
            </a:r>
            <a:endParaRPr lang="hu-HU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807" y="140677"/>
            <a:ext cx="1637640" cy="100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4463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="" xmlns:a16="http://schemas.microsoft.com/office/drawing/2014/main" id="{4823608C-F4E9-45B4-AA5F-4F4955EB7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974" y="644382"/>
            <a:ext cx="11779180" cy="1307230"/>
          </a:xfrm>
        </p:spPr>
        <p:txBody>
          <a:bodyPr>
            <a:normAutofit/>
          </a:bodyPr>
          <a:lstStyle/>
          <a:p>
            <a:r>
              <a:rPr lang="hu-HU" sz="32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Humánerőforrás tartalékok </a:t>
            </a:r>
            <a:r>
              <a:rPr lang="en-US" sz="32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hu-HU" sz="32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Felsőfokú képzésben résztvevők</a:t>
            </a:r>
            <a:endParaRPr lang="en-GB" sz="32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rtalom helye 3">
            <a:extLst>
              <a:ext uri="{FF2B5EF4-FFF2-40B4-BE49-F238E27FC236}">
                <a16:creationId xmlns="" xmlns:a16="http://schemas.microsoft.com/office/drawing/2014/main" id="{0435246B-BF04-42A1-8214-36BC74648E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5826313"/>
              </p:ext>
            </p:extLst>
          </p:nvPr>
        </p:nvGraphicFramePr>
        <p:xfrm>
          <a:off x="255398" y="2140298"/>
          <a:ext cx="6507145" cy="39690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églalap 4">
            <a:extLst>
              <a:ext uri="{FF2B5EF4-FFF2-40B4-BE49-F238E27FC236}">
                <a16:creationId xmlns="" xmlns:a16="http://schemas.microsoft.com/office/drawing/2014/main" id="{2EC6856F-2C00-4836-8733-314FE4F16C28}"/>
              </a:ext>
            </a:extLst>
          </p:cNvPr>
          <p:cNvSpPr/>
          <p:nvPr/>
        </p:nvSpPr>
        <p:spPr>
          <a:xfrm>
            <a:off x="26970" y="1351462"/>
            <a:ext cx="708073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hu-HU" sz="1000" b="1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hu-HU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hu-HU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felsőfokú nappali képzésben résztvevő hallgatók száma a mezőgazdasági és az összes képzési területen 2013-2018 között, fő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églalap 5">
            <a:extLst>
              <a:ext uri="{FF2B5EF4-FFF2-40B4-BE49-F238E27FC236}">
                <a16:creationId xmlns="" xmlns:a16="http://schemas.microsoft.com/office/drawing/2014/main" id="{E604DE9E-436A-41EB-98EB-434B364F242C}"/>
              </a:ext>
            </a:extLst>
          </p:cNvPr>
          <p:cNvSpPr/>
          <p:nvPr/>
        </p:nvSpPr>
        <p:spPr>
          <a:xfrm>
            <a:off x="26970" y="6109396"/>
            <a:ext cx="12282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hu-H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Forrás: KSH</a:t>
            </a:r>
          </a:p>
        </p:txBody>
      </p:sp>
      <p:sp>
        <p:nvSpPr>
          <p:cNvPr id="7" name="Téglalap 6">
            <a:extLst>
              <a:ext uri="{FF2B5EF4-FFF2-40B4-BE49-F238E27FC236}">
                <a16:creationId xmlns="" xmlns:a16="http://schemas.microsoft.com/office/drawing/2014/main" id="{C9252CED-24BD-422C-9A58-76BF4BC064D9}"/>
              </a:ext>
            </a:extLst>
          </p:cNvPr>
          <p:cNvSpPr/>
          <p:nvPr/>
        </p:nvSpPr>
        <p:spPr>
          <a:xfrm>
            <a:off x="6990972" y="2245433"/>
            <a:ext cx="4583613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2000" b="1" dirty="0">
                <a:latin typeface="Arial" panose="020B0604020202020204" pitchFamily="34" charset="0"/>
                <a:cs typeface="Calibri" panose="020F0502020204030204" pitchFamily="34" charset="0"/>
              </a:rPr>
              <a:t>A felsőfokú agrárképzésben </a:t>
            </a:r>
            <a:r>
              <a:rPr lang="hu-HU" sz="2000" dirty="0">
                <a:latin typeface="Arial" panose="020B0604020202020204" pitchFamily="34" charset="0"/>
                <a:cs typeface="Calibri" panose="020F0502020204030204" pitchFamily="34" charset="0"/>
              </a:rPr>
              <a:t>hallgató </a:t>
            </a:r>
            <a:r>
              <a:rPr lang="hu-HU" sz="2000" b="1" dirty="0">
                <a:latin typeface="Arial" panose="020B0604020202020204" pitchFamily="34" charset="0"/>
                <a:cs typeface="Calibri" panose="020F0502020204030204" pitchFamily="34" charset="0"/>
              </a:rPr>
              <a:t>diákok száma </a:t>
            </a:r>
            <a:r>
              <a:rPr lang="hu-HU" sz="2000" dirty="0">
                <a:latin typeface="Arial" panose="020B0604020202020204" pitchFamily="34" charset="0"/>
                <a:cs typeface="Calibri" panose="020F0502020204030204" pitchFamily="34" charset="0"/>
              </a:rPr>
              <a:t>évről évre </a:t>
            </a:r>
            <a:r>
              <a:rPr lang="hu-HU" sz="2000" b="1" dirty="0">
                <a:latin typeface="Arial" panose="020B0604020202020204" pitchFamily="34" charset="0"/>
                <a:cs typeface="Calibri" panose="020F0502020204030204" pitchFamily="34" charset="0"/>
              </a:rPr>
              <a:t>növekszik</a:t>
            </a:r>
            <a: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hu-HU" sz="2000" dirty="0">
              <a:latin typeface="Arial" panose="020B060402020202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2000" dirty="0">
                <a:latin typeface="Arial" panose="020B0604020202020204" pitchFamily="34" charset="0"/>
                <a:cs typeface="Calibri" panose="020F0502020204030204" pitchFamily="34" charset="0"/>
              </a:rPr>
              <a:t>2017/2018-as tanévben 6700 hallgató</a:t>
            </a:r>
            <a: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hu-HU" sz="2000" dirty="0">
              <a:latin typeface="Arial" panose="020B0604020202020204" pitchFamily="34" charset="0"/>
              <a:cs typeface="Calibri" panose="020F0502020204030204" pitchFamily="34" charset="0"/>
            </a:endParaRP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2000" b="1" dirty="0">
                <a:latin typeface="Arial" panose="020B0604020202020204" pitchFamily="34" charset="0"/>
                <a:cs typeface="Calibri" panose="020F0502020204030204" pitchFamily="34" charset="0"/>
              </a:rPr>
              <a:t>Évente</a:t>
            </a:r>
            <a:r>
              <a:rPr lang="hu-HU" sz="2000" dirty="0">
                <a:latin typeface="Arial" panose="020B0604020202020204" pitchFamily="34" charset="0"/>
                <a:cs typeface="Calibri" panose="020F0502020204030204" pitchFamily="34" charset="0"/>
              </a:rPr>
              <a:t> mintegy </a:t>
            </a:r>
            <a:r>
              <a:rPr lang="hu-HU" sz="2000" b="1" dirty="0">
                <a:latin typeface="Arial" panose="020B0604020202020204" pitchFamily="34" charset="0"/>
                <a:cs typeface="Calibri" panose="020F0502020204030204" pitchFamily="34" charset="0"/>
              </a:rPr>
              <a:t>1200-1300 egyetemi hallgató szerez diplomát </a:t>
            </a:r>
            <a:r>
              <a:rPr lang="hu-HU" sz="2000" dirty="0">
                <a:latin typeface="Arial" panose="020B0604020202020204" pitchFamily="34" charset="0"/>
                <a:cs typeface="Calibri" panose="020F0502020204030204" pitchFamily="34" charset="0"/>
              </a:rPr>
              <a:t>a nappali rendszerű agrár felsőoktatásban.</a:t>
            </a:r>
            <a:endParaRPr lang="en-GB" sz="2000" dirty="0">
              <a:latin typeface="Arial" panose="020B060402020202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807" y="140677"/>
            <a:ext cx="1637640" cy="100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61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5290</TotalTime>
  <Words>916</Words>
  <Application>Microsoft Office PowerPoint</Application>
  <PresentationFormat>Egyéni</PresentationFormat>
  <Paragraphs>147</Paragraphs>
  <Slides>19</Slides>
  <Notes>1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19</vt:i4>
      </vt:variant>
    </vt:vector>
  </HeadingPairs>
  <TitlesOfParts>
    <vt:vector size="20" baseType="lpstr">
      <vt:lpstr>Office-téma</vt:lpstr>
      <vt:lpstr>Az agrárágazat munkaerőpiaci elvárásai</vt:lpstr>
      <vt:lpstr>Az előadás felépítése</vt:lpstr>
      <vt:lpstr>Munkaerőpiaci trendek</vt:lpstr>
      <vt:lpstr> Munkaerőpiaci trendek</vt:lpstr>
      <vt:lpstr>Munkaerőpiaci trendek</vt:lpstr>
      <vt:lpstr>Munkaerőpiaci trendek</vt:lpstr>
      <vt:lpstr>Humánerőforrás tartalékok – Agrárszakképzésben tanulók</vt:lpstr>
      <vt:lpstr>Az agrárszakközépiskolában tanulók tervei a végzést követően, %</vt:lpstr>
      <vt:lpstr>Humánerőforrás tartalékok – Felsőfokú képzésben résztvevők</vt:lpstr>
      <vt:lpstr>A legkeresettebb mezőgazdasági állások</vt:lpstr>
      <vt:lpstr>Munkaerő kiválasztásának szempontjai</vt:lpstr>
      <vt:lpstr>A munkaerő kapcsán tapasztalt problémák az agrárvállalkozásokban</vt:lpstr>
      <vt:lpstr>Az agrárvállalkozások által alkalmazott munkaerő ösztönzési eszközök </vt:lpstr>
      <vt:lpstr>Havi bruttó átlagkereset változása a mezőgazdaságban, ezer Ft</vt:lpstr>
      <vt:lpstr>Munkaerőhiány kezelése</vt:lpstr>
      <vt:lpstr>Elvárások a képzéssel szemben I.</vt:lpstr>
      <vt:lpstr>Elvárások a képzéssel szemben II.</vt:lpstr>
      <vt:lpstr>Következtetések</vt:lpstr>
      <vt:lpstr>Köszönöm a megtisztelő figyelmet!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szalaytj</dc:creator>
  <cp:lastModifiedBy>Pavelka Judit</cp:lastModifiedBy>
  <cp:revision>270</cp:revision>
  <cp:lastPrinted>2019-02-19T17:41:38Z</cp:lastPrinted>
  <dcterms:created xsi:type="dcterms:W3CDTF">2015-09-15T07:19:08Z</dcterms:created>
  <dcterms:modified xsi:type="dcterms:W3CDTF">2019-02-21T06:15:38Z</dcterms:modified>
</cp:coreProperties>
</file>